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2"/>
  </p:notesMasterIdLst>
  <p:sldIdLst>
    <p:sldId id="305" r:id="rId2"/>
    <p:sldId id="257" r:id="rId3"/>
    <p:sldId id="275" r:id="rId4"/>
    <p:sldId id="314" r:id="rId5"/>
    <p:sldId id="309" r:id="rId6"/>
    <p:sldId id="279" r:id="rId7"/>
    <p:sldId id="282" r:id="rId8"/>
    <p:sldId id="287" r:id="rId9"/>
    <p:sldId id="288" r:id="rId10"/>
    <p:sldId id="290" r:id="rId11"/>
    <p:sldId id="303" r:id="rId12"/>
    <p:sldId id="301" r:id="rId13"/>
    <p:sldId id="302" r:id="rId14"/>
    <p:sldId id="307" r:id="rId15"/>
    <p:sldId id="293" r:id="rId16"/>
    <p:sldId id="306" r:id="rId17"/>
    <p:sldId id="296" r:id="rId18"/>
    <p:sldId id="297" r:id="rId19"/>
    <p:sldId id="315" r:id="rId20"/>
    <p:sldId id="300" r:id="rId21"/>
  </p:sldIdLst>
  <p:sldSz cx="12192000" cy="16256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2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80B8"/>
    <a:srgbClr val="1313B9"/>
    <a:srgbClr val="5252E0"/>
    <a:srgbClr val="765BD7"/>
    <a:srgbClr val="C9D1E8"/>
    <a:srgbClr val="8D9ECF"/>
    <a:srgbClr val="FFFFFF"/>
    <a:srgbClr val="7B98CC"/>
    <a:srgbClr val="6B8BC5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96374" autoAdjust="0"/>
  </p:normalViewPr>
  <p:slideViewPr>
    <p:cSldViewPr snapToGrid="0">
      <p:cViewPr varScale="1">
        <p:scale>
          <a:sx n="47" d="100"/>
          <a:sy n="47" d="100"/>
        </p:scale>
        <p:origin x="2850" y="72"/>
      </p:cViewPr>
      <p:guideLst>
        <p:guide orient="horz" pos="512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813A6-DEC3-4BFF-B44F-DF18634D67DE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D2A0EC-02C0-42B4-B61E-D45D57ED5C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091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621020-3309-4204-AB41-ACE5190AF3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60416"/>
            <a:ext cx="9144000" cy="565949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4FD80FF-693D-49D3-80D2-3306FD3D59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F5A148-F32F-49B2-99E8-09D1BD524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C1B7-BE86-4576-9CB5-E91A20870D97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8F94932-3A71-471B-AED3-A327DE4C0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C32C86B-656D-4990-992A-677CE8B4F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64F1-E3F9-4F97-9AA1-70D716DAA2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507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39358C-9A4B-499F-B629-BD9645217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EA0D3F1-41C3-4127-A0F4-F41831C232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F4DF74-3BA4-4FCF-8086-D87BB2625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C1B7-BE86-4576-9CB5-E91A20870D97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E086C3A-40FC-4934-AF29-ACCEE2415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D0873D-8E65-4F6D-AF2B-7E584F506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64F1-E3F9-4F97-9AA1-70D716DAA2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4216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07EEBE1-6DD3-4C32-A681-CEC043AA73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65481"/>
            <a:ext cx="2628900" cy="1377620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132107E-B62D-4B05-A2B0-6C8310B42C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65481"/>
            <a:ext cx="7734300" cy="1377620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CBA8CC7-1219-4333-A2F8-28BCC326D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C1B7-BE86-4576-9CB5-E91A20870D97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DF8E3E-9FAE-44E0-B0FC-81E71BDE2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72B9367-C7FB-47DA-BFE6-A2614BF8B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64F1-E3F9-4F97-9AA1-70D716DAA2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323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2688C6-E497-4329-803E-D1A3392B4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3AD03C-6A75-4EAD-877C-F743CCA3D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F1BEEBF-6DF2-4440-9FD7-9DC95D6F7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C1B7-BE86-4576-9CB5-E91A20870D97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563F084-644F-4DE4-8B8C-3DC83831C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532002-2AD0-4F89-AE44-AE4983DA7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64F1-E3F9-4F97-9AA1-70D716DAA2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785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33699A-8DCC-4D0A-B3B8-260FE7080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052714"/>
            <a:ext cx="10515600" cy="676204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C82D673-B065-4186-A9B5-1AFADC815B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0878728"/>
            <a:ext cx="10515600" cy="35559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F865EB4-B520-49E9-AB72-CD23DA570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C1B7-BE86-4576-9CB5-E91A20870D97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84E6A69-7AC2-4D4B-99BF-28DED2881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B752250-DA24-498A-9A27-F70E62969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64F1-E3F9-4F97-9AA1-70D716DAA2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9495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796450-8B8A-4673-B85E-42570F921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60C45A-A72D-4FCC-B9C5-22D7351397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BB093FC-5829-4BE5-84AA-E76C2F91D5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FC2538D-21BF-47B9-B063-C6F3913E0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C1B7-BE86-4576-9CB5-E91A20870D97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7451E6F-19B4-4230-928F-A9DF8F6FE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2D1732B-0499-4C30-8DEE-3C5F94C8D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64F1-E3F9-4F97-9AA1-70D716DAA2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514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F93765-FDAF-496E-907D-4E0EFA210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65483"/>
            <a:ext cx="10515600" cy="314207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C2DEBC6-3202-4A2B-A274-764390497D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51A07F0-3163-45F2-A1CF-D9541FBA29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A591A10-9339-4958-8120-BCFB828BAD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3984979"/>
            <a:ext cx="5183188" cy="19529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613126D-7429-4474-873D-7884A31138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5937956"/>
            <a:ext cx="5183188" cy="87338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593603B-8B9B-4F12-8AC7-D6EAA7166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C1B7-BE86-4576-9CB5-E91A20870D97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28A6403-DAE6-4820-9297-176FB0854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E8EF113-95BC-40DE-BD0D-65930BE00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64F1-E3F9-4F97-9AA1-70D716DAA2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082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2DD313-9681-4BFA-B4E3-2A52A0714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3FA129F-F45C-452B-86A7-BA7653EDA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C1B7-BE86-4576-9CB5-E91A20870D97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7E1A572-1C78-45B4-98CC-947447A51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1FCC968-E6C3-4D0E-B054-2B817921D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64F1-E3F9-4F97-9AA1-70D716DAA2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4749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47E37C0-99D1-41D2-BB57-96E4E0297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C1B7-BE86-4576-9CB5-E91A20870D97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9A88BEC-826E-473B-BB4E-A51BF9467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5E44F4A-FE3F-4C92-B381-E3292E4E6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64F1-E3F9-4F97-9AA1-70D716DAA2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080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98C1DA-6295-4A7F-B1F0-79630702F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1083733"/>
            <a:ext cx="3932237" cy="379306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527DB7-137F-4AF4-A1F3-B4DE19B0A4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340564"/>
            <a:ext cx="6172200" cy="1155229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5662AF1-4249-411D-A8E8-BBA4B1E64D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4876800"/>
            <a:ext cx="3932237" cy="90348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F9405A7-2144-4BEB-AE26-1AF7FD0DC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C1B7-BE86-4576-9CB5-E91A20870D97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A64EC1D-62A0-4EDC-A7D5-B12904446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950228B-79F6-48A2-AD20-32B18BFCC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64F1-E3F9-4F97-9AA1-70D716DAA2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270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CE3E4C-4EA9-432D-8BC5-037FEC10C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1083733"/>
            <a:ext cx="3932237" cy="379306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70917FA-8173-43E9-82C3-B44CFA7740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2340564"/>
            <a:ext cx="6172200" cy="115522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864F12A-2DCE-42C9-B98A-3DC512A9A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4876800"/>
            <a:ext cx="3932237" cy="90348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3352D8B-C094-4533-85E9-B8261F58C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C1B7-BE86-4576-9CB5-E91A20870D97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A5FAAAC-8C5E-48EC-B7FC-38E671F32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296406C-0CAE-40AB-9B60-973F982FB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64F1-E3F9-4F97-9AA1-70D716DAA2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6551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7000"/>
            <a:lum/>
          </a:blip>
          <a:srcRect/>
          <a:stretch>
            <a:fillRect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A7BDFD-31B8-4A91-A5C0-C30C663BC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5483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F3A3A0E-4296-4B87-A3CA-D36F7B9C97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866DE59-094B-418F-A207-F8C094D307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15066905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4C1B7-BE86-4576-9CB5-E91A20870D97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1259EC3-DA0D-4897-877B-74033099B0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15066905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11B386A-65C5-403A-BB78-7193EE0630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15066905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564F1-E3F9-4F97-9AA1-70D716DAA2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636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13" Type="http://schemas.openxmlformats.org/officeDocument/2006/relationships/image" Target="../media/image5.png"/><Relationship Id="rId3" Type="http://schemas.openxmlformats.org/officeDocument/2006/relationships/slide" Target="slide2.xml"/><Relationship Id="rId7" Type="http://schemas.openxmlformats.org/officeDocument/2006/relationships/slide" Target="slide14.xml"/><Relationship Id="rId12" Type="http://schemas.openxmlformats.org/officeDocument/2006/relationships/image" Target="../media/image4.png"/><Relationship Id="rId2" Type="http://schemas.openxmlformats.org/officeDocument/2006/relationships/image" Target="../media/image1.jpg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slide" Target="slide11.xml"/><Relationship Id="rId11" Type="http://schemas.microsoft.com/office/2007/relationships/hdphoto" Target="../media/hdphoto1.wdp"/><Relationship Id="rId5" Type="http://schemas.openxmlformats.org/officeDocument/2006/relationships/slide" Target="slide8.xml"/><Relationship Id="rId15" Type="http://schemas.openxmlformats.org/officeDocument/2006/relationships/image" Target="../media/image6.png"/><Relationship Id="rId10" Type="http://schemas.openxmlformats.org/officeDocument/2006/relationships/image" Target="../media/image3.png"/><Relationship Id="rId4" Type="http://schemas.openxmlformats.org/officeDocument/2006/relationships/slide" Target="slide5.xml"/><Relationship Id="rId9" Type="http://schemas.openxmlformats.org/officeDocument/2006/relationships/image" Target="../media/image2.png"/><Relationship Id="rId14" Type="http://schemas.microsoft.com/office/2007/relationships/hdphoto" Target="../media/hdphoto2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glavstat.govdnr.ru/about/ter_organi.php" TargetMode="External"/><Relationship Id="rId2" Type="http://schemas.openxmlformats.org/officeDocument/2006/relationships/hyperlink" Target="http://gosstat-dnr.ru/index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hyperlink" Target="http://gosstat-dnr.ru/ychet_postanovka/special_ter.php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sssvn-dnr.ru/kontakty.html" TargetMode="External"/><Relationship Id="rId7" Type="http://schemas.openxmlformats.org/officeDocument/2006/relationships/slide" Target="slide9.xml"/><Relationship Id="rId2" Type="http://schemas.openxmlformats.org/officeDocument/2006/relationships/hyperlink" Target="http://www.fsssvn-dnr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3.xml"/><Relationship Id="rId4" Type="http://schemas.openxmlformats.org/officeDocument/2006/relationships/hyperlink" Target="&#1060;&#1086;&#1088;&#1084;%20&#1076;&#1086;&#1082;-&#1090;&#1086;&#1074;/&#1047;&#1072;&#1103;&#1074;&#1083;&#1077;&#1085;&#1080;&#1077;%20&#1102;&#1088;.&#1083;&#1080;&#1094;&#1072;.rt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sssvn-dnr.ru/kontakty.html" TargetMode="External"/><Relationship Id="rId7" Type="http://schemas.openxmlformats.org/officeDocument/2006/relationships/slide" Target="slide10.xml"/><Relationship Id="rId2" Type="http://schemas.openxmlformats.org/officeDocument/2006/relationships/hyperlink" Target="http://www.fsssvn-dnr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4" Type="http://schemas.openxmlformats.org/officeDocument/2006/relationships/hyperlink" Target="&#1060;&#1086;&#1088;&#1084;%20&#1076;&#1086;&#1082;-&#1090;&#1086;&#1074;/&#1047;&#1072;&#1103;&#1074;&#1083;&#1077;&#1085;&#1080;&#1077;%20&#1092;&#1080;&#1079;.&#1083;&#1080;&#1094;&#1072;.rtf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fondnsdnr.ru/kontakty/" TargetMode="External"/><Relationship Id="rId2" Type="http://schemas.openxmlformats.org/officeDocument/2006/relationships/hyperlink" Target="http://www.fondnsdnr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slide" Target="slide3.xml"/><Relationship Id="rId4" Type="http://schemas.openxmlformats.org/officeDocument/2006/relationships/hyperlink" Target="&#1060;&#1086;&#1088;&#1084;%20&#1076;&#1086;&#1082;-&#1090;&#1086;&#1074;/Zayavl_yur_2020.doc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fondnsdnr.ru/kontakty/" TargetMode="External"/><Relationship Id="rId2" Type="http://schemas.openxmlformats.org/officeDocument/2006/relationships/hyperlink" Target="http://www.fondnsdnr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slide" Target="slide5.xml"/><Relationship Id="rId4" Type="http://schemas.openxmlformats.org/officeDocument/2006/relationships/hyperlink" Target="&#1060;&#1086;&#1088;&#1084;%20&#1076;&#1086;&#1082;-&#1090;&#1086;&#1074;/Zayavl_fiz_2020.doc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rb-dnr.ru/offices" TargetMode="External"/><Relationship Id="rId2" Type="http://schemas.openxmlformats.org/officeDocument/2006/relationships/hyperlink" Target="https://crb-dnr.ru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crb-dnr.ru/offices" TargetMode="External"/><Relationship Id="rId2" Type="http://schemas.openxmlformats.org/officeDocument/2006/relationships/hyperlink" Target="https://crb-dnr.r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mdsdnr.ru/index.php/component/content/article/2-uncategorised/4575-vnimaniyu-yuridicheskikh-lits-s-osvobozhdennykh-territorij-vremenno-nakhodivshikhsya-pod-kontrolem-ukrainy" TargetMode="External"/><Relationship Id="rId2" Type="http://schemas.openxmlformats.org/officeDocument/2006/relationships/hyperlink" Target="http://mdsdnr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hyperlink" Target="http://mdsdnr.ru/images/registraciya/your.xls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mdsdnr.ru/index.php/component/content/article/2-uncategorised/4575-vnimaniyu-yuridicheskikh-lits-s-osvobozhdennykh-territorij-vremenno-nakhodivshikhsya-pod-kontrolem-ukrainy" TargetMode="External"/><Relationship Id="rId7" Type="http://schemas.openxmlformats.org/officeDocument/2006/relationships/image" Target="../media/image11.svg"/><Relationship Id="rId2" Type="http://schemas.openxmlformats.org/officeDocument/2006/relationships/hyperlink" Target="http://mdsdnr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hyperlink" Target="http://mdsdnr.ru/index.php/component/content/article/2-uncategorised/4576-vnimaniyu-fizicheskikh-lits-prozhivayushchikh-na-osvobozhdennykh-territoriyakh-vremenno-nakhodivshikhsya-pod-kontrolem-ukrainy" TargetMode="External"/><Relationship Id="rId4" Type="http://schemas.openxmlformats.org/officeDocument/2006/relationships/hyperlink" Target="http://mdsdnr.ru/images/registraciya/kart/6-6.xls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hyperlink" Target="http://mdsdnr.ru/index.php/component/content/article/2-uncategorised/4575-vnimaniyu-yuridicheskikh-lits-s-osvobozhdennykh-territorij-vremenno-nakhodivshikhsya-pod-kontrolem-ukrainy" TargetMode="External"/><Relationship Id="rId7" Type="http://schemas.openxmlformats.org/officeDocument/2006/relationships/image" Target="../media/image10.png"/><Relationship Id="rId2" Type="http://schemas.openxmlformats.org/officeDocument/2006/relationships/hyperlink" Target="http://mdsdnr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dsdnr.ru/images/ekonom_analiz/uchet.pdf" TargetMode="External"/><Relationship Id="rId5" Type="http://schemas.openxmlformats.org/officeDocument/2006/relationships/slide" Target="slide9.xml"/><Relationship Id="rId4" Type="http://schemas.openxmlformats.org/officeDocument/2006/relationships/slide" Target="slide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hyperlink" Target="http://mdsdnr.ru/index.php/component/content/article/2-uncategorised/4575-vnimaniyu-yuridicheskikh-lits-s-osvobozhdennykh-territorij-vremenno-nakhodivshikhsya-pod-kontrolem-ukrainy" TargetMode="External"/><Relationship Id="rId7" Type="http://schemas.openxmlformats.org/officeDocument/2006/relationships/image" Target="../media/image10.png"/><Relationship Id="rId2" Type="http://schemas.openxmlformats.org/officeDocument/2006/relationships/hyperlink" Target="http://mdsdnr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dsdnr.ru/images/ekonom_analiz/uchet.pdf" TargetMode="External"/><Relationship Id="rId5" Type="http://schemas.openxmlformats.org/officeDocument/2006/relationships/slide" Target="slide10.xml"/><Relationship Id="rId4" Type="http://schemas.openxmlformats.org/officeDocument/2006/relationships/slide" Target="sl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gosstat-dnr.ru/about/ter_organi.php" TargetMode="External"/><Relationship Id="rId2" Type="http://schemas.openxmlformats.org/officeDocument/2006/relationships/hyperlink" Target="http://gosstat-dnr.ru/index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hyperlink" Target="http://gosstat-dnr.ru/ychet_postanovka/special_ter.php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B598B7BE-9577-4965-835D-21004812D654}"/>
              </a:ext>
            </a:extLst>
          </p:cNvPr>
          <p:cNvSpPr/>
          <p:nvPr/>
        </p:nvSpPr>
        <p:spPr>
          <a:xfrm>
            <a:off x="0" y="-3891"/>
            <a:ext cx="12192000" cy="16256000"/>
          </a:xfrm>
          <a:prstGeom prst="rect">
            <a:avLst/>
          </a:prstGeom>
          <a:noFill/>
          <a:ln>
            <a:noFill/>
          </a:ln>
          <a:effectLst>
            <a:glow rad="152400">
              <a:schemeClr val="accent6">
                <a:lumMod val="60000"/>
                <a:lumOff val="40000"/>
                <a:alpha val="0"/>
              </a:schemeClr>
            </a:glow>
            <a:reflection endPos="0" dir="5400000" sy="-100000" algn="bl" rotWithShape="0"/>
            <a:softEdge rad="25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  <a:highlight>
                <a:srgbClr val="000000"/>
              </a:highlight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69C533F-5A97-4E9F-975D-4E821DC9D4FE}"/>
              </a:ext>
            </a:extLst>
          </p:cNvPr>
          <p:cNvSpPr/>
          <p:nvPr/>
        </p:nvSpPr>
        <p:spPr>
          <a:xfrm>
            <a:off x="508000" y="349331"/>
            <a:ext cx="11684000" cy="15906669"/>
          </a:xfrm>
          <a:prstGeom prst="rect">
            <a:avLst/>
          </a:prstGeom>
          <a:blipFill dpi="0" rotWithShape="1">
            <a:blip r:embed="rId2">
              <a:alphaModFix amt="39000"/>
            </a:blip>
            <a:srcRect/>
            <a:stretch>
              <a:fillRect l="1" r="-1392"/>
            </a:stretch>
          </a:blip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813CEAE7-A148-4E5B-AE32-6C89994045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364769"/>
              </p:ext>
            </p:extLst>
          </p:nvPr>
        </p:nvGraphicFramePr>
        <p:xfrm>
          <a:off x="0" y="3046988"/>
          <a:ext cx="12354560" cy="13325967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sx="1000" sy="1000" algn="ctr" rotWithShape="0">
                    <a:srgbClr val="000000">
                      <a:alpha val="73000"/>
                    </a:srgbClr>
                  </a:outerShdw>
                </a:effectLst>
                <a:tableStyleId>{5C22544A-7EE6-4342-B048-85BDC9FD1C3A}</a:tableStyleId>
              </a:tblPr>
              <a:tblGrid>
                <a:gridCol w="3738880">
                  <a:extLst>
                    <a:ext uri="{9D8B030D-6E8A-4147-A177-3AD203B41FA5}">
                      <a16:colId xmlns:a16="http://schemas.microsoft.com/office/drawing/2014/main" val="1979845556"/>
                    </a:ext>
                  </a:extLst>
                </a:gridCol>
                <a:gridCol w="8615680">
                  <a:extLst>
                    <a:ext uri="{9D8B030D-6E8A-4147-A177-3AD203B41FA5}">
                      <a16:colId xmlns:a16="http://schemas.microsoft.com/office/drawing/2014/main" val="3978043490"/>
                    </a:ext>
                  </a:extLst>
                </a:gridCol>
              </a:tblGrid>
              <a:tr h="1592319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ru-RU" sz="32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  <a:hlinkClick r:id="rId3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Регистрация субъектов хозяйствования 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ru-RU" sz="32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  <a:hlinkClick r:id="rId3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в органах доходов и сборов</a:t>
                      </a:r>
                      <a:endParaRPr lang="ru-RU" sz="3200" b="0" u="none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Light Condensed" panose="020B0502040204020203" pitchFamily="34" charset="0"/>
                        <a:ea typeface="Roboto Thin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0989874"/>
                  </a:ext>
                </a:extLst>
              </a:tr>
              <a:tr h="1551545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  <a:hlinkClick r:id="rId4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Постановка на учет </a:t>
                      </a:r>
                      <a:br>
                        <a:rPr lang="ru-RU" sz="32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  <a:hlinkClick r:id="rId4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</a:br>
                      <a:r>
                        <a:rPr lang="ru-RU" sz="32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  <a:hlinkClick r:id="rId4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в органах доходов и сборов</a:t>
                      </a:r>
                      <a:endParaRPr lang="ru-RU" sz="3200" b="0" u="none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Light Condensed" panose="020B0502040204020203" pitchFamily="34" charset="0"/>
                        <a:ea typeface="Roboto Thin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1367244"/>
                  </a:ext>
                </a:extLst>
              </a:tr>
              <a:tr h="2048835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  <a:hlinkClick r:id="rId5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Постановка на учет </a:t>
                      </a:r>
                      <a:br>
                        <a:rPr lang="ru-RU" sz="32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  <a:hlinkClick r:id="rId5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</a:br>
                      <a:r>
                        <a:rPr lang="ru-RU" sz="32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  <a:hlinkClick r:id="rId5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в органах государственной статистики</a:t>
                      </a:r>
                      <a:endParaRPr lang="ru-RU" sz="3200" b="0" u="none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Light Condensed" panose="020B0502040204020203" pitchFamily="34" charset="0"/>
                        <a:ea typeface="Roboto Thin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4367658"/>
                  </a:ext>
                </a:extLst>
              </a:tr>
              <a:tr h="2585908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ru-RU" sz="32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  <a:hlinkClick r:id="rId6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Постановка на учет 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ru-RU" sz="32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  <a:hlinkClick r:id="rId6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в Фонд социального страхования 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ru-RU" sz="32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  <a:hlinkClick r:id="rId6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на случай временной нетрудоспособности 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ru-RU" sz="32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  <a:hlinkClick r:id="rId6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и в связи с материнством 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ru-RU" sz="32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  <a:hlinkClick r:id="rId6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Донецкой Народной Республики</a:t>
                      </a:r>
                      <a:endParaRPr lang="ru-RU" sz="3200" b="0" u="none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Light Condensed" panose="020B0502040204020203" pitchFamily="34" charset="0"/>
                        <a:ea typeface="Roboto Thin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5540230"/>
                  </a:ext>
                </a:extLst>
              </a:tr>
              <a:tr h="2953902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0" u="none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Light Condensed" panose="020B0502040204020203" pitchFamily="34" charset="0"/>
                        <a:ea typeface="Roboto Thin" panose="02000000000000000000" pitchFamily="2" charset="0"/>
                        <a:cs typeface="Times New Roman" panose="02020603050405020304" pitchFamily="18" charset="0"/>
                        <a:hlinkClick r:id="rId7" action="ppaction://hlinksldjump">
                          <a:extLst>
                            <a:ext uri="{A12FA001-AC4F-418D-AE19-62706E023703}">
                              <ahyp:hlinkClr xmlns:ahyp="http://schemas.microsoft.com/office/drawing/2018/hyperlinkcolor" val="tx"/>
                            </a:ext>
                          </a:extLst>
                        </a:hlinkClick>
                      </a:endParaRPr>
                    </a:p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  <a:hlinkClick r:id="rId7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Постановка на учет </a:t>
                      </a:r>
                    </a:p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  <a:hlinkClick r:id="rId7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в Фонд социального страхования </a:t>
                      </a:r>
                    </a:p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  <a:hlinkClick r:id="rId7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от несчастных случаев на производстве </a:t>
                      </a:r>
                    </a:p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  <a:hlinkClick r:id="rId7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и профессиональных заболеваний</a:t>
                      </a:r>
                    </a:p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  <a:hlinkClick r:id="rId7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Донецкой Народной Республики </a:t>
                      </a:r>
                      <a:endParaRPr lang="ru-RU" sz="3200" b="0" u="none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Light Condensed" panose="020B0502040204020203" pitchFamily="34" charset="0"/>
                        <a:ea typeface="Roboto Thin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9485043"/>
                  </a:ext>
                </a:extLst>
              </a:tr>
              <a:tr h="2476504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en-US" sz="3200" b="0" u="none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Light Condensed" panose="020B0502040204020203" pitchFamily="34" charset="0"/>
                        <a:ea typeface="Roboto Thin" panose="02000000000000000000" pitchFamily="2" charset="0"/>
                        <a:cs typeface="Times New Roman" panose="02020603050405020304" pitchFamily="18" charset="0"/>
                        <a:hlinkClick r:id="rId8" action="ppaction://hlinksldjump">
                          <a:extLst>
                            <a:ext uri="{A12FA001-AC4F-418D-AE19-62706E023703}">
                              <ahyp:hlinkClr xmlns:ahyp="http://schemas.microsoft.com/office/drawing/2018/hyperlinkcolor" val="tx"/>
                            </a:ext>
                          </a:extLst>
                        </a:hlinkClick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ru-RU" sz="32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  <a:hlinkClick r:id="rId8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Открытие расчетного счета 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ru-RU" sz="32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  <a:hlinkClick r:id="rId8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в Центральном Республиканском Банке 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ru-RU" sz="32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  <a:hlinkClick r:id="rId8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Донецкой Народной Республики</a:t>
                      </a:r>
                      <a:endParaRPr lang="ru-RU" sz="3200" b="0" u="none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Light Condensed" panose="020B0502040204020203" pitchFamily="34" charset="0"/>
                        <a:ea typeface="Roboto Thin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endParaRPr lang="ru-RU" sz="3200" b="0" u="none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Light Condensed" panose="020B0502040204020203" pitchFamily="34" charset="0"/>
                        <a:ea typeface="Roboto Thin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0458377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275398A-474F-493E-93DB-627CBDE62C8B}"/>
              </a:ext>
            </a:extLst>
          </p:cNvPr>
          <p:cNvSpPr txBox="1"/>
          <p:nvPr/>
        </p:nvSpPr>
        <p:spPr>
          <a:xfrm>
            <a:off x="0" y="0"/>
            <a:ext cx="12192000" cy="2708434"/>
          </a:xfrm>
          <a:prstGeom prst="rect">
            <a:avLst/>
          </a:prstGeom>
          <a:gradFill flip="none" rotWithShape="1">
            <a:gsLst>
              <a:gs pos="96000">
                <a:schemeClr val="accent1"/>
              </a:gs>
              <a:gs pos="62000">
                <a:srgbClr val="CAD8EC"/>
              </a:gs>
              <a:gs pos="38000">
                <a:srgbClr val="D2DFF1"/>
              </a:gs>
              <a:gs pos="53000">
                <a:schemeClr val="bg1"/>
              </a:gs>
              <a:gs pos="0">
                <a:schemeClr val="accent1"/>
              </a:gs>
              <a:gs pos="15000">
                <a:srgbClr val="7799D4"/>
              </a:gs>
              <a:gs pos="78000">
                <a:srgbClr val="7B98CC"/>
              </a:gs>
            </a:gsLst>
            <a:lin ang="17400000" scaled="0"/>
            <a:tileRect/>
          </a:gradFill>
          <a:ln w="57150" cmpd="dbl">
            <a:noFill/>
            <a:prstDash val="sysDot"/>
          </a:ln>
        </p:spPr>
        <p:txBody>
          <a:bodyPr wrap="square" rtlCol="0">
            <a:spAutoFit/>
          </a:bodyPr>
          <a:lstStyle/>
          <a:p>
            <a:pPr algn="ctr"/>
            <a:endParaRPr lang="ru-RU" sz="1400" b="1" dirty="0">
              <a:ln w="635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gradFill>
                <a:gsLst>
                  <a:gs pos="19680">
                    <a:schemeClr val="bg1">
                      <a:alpha val="33000"/>
                    </a:schemeClr>
                  </a:gs>
                  <a:gs pos="46000">
                    <a:schemeClr val="bg1"/>
                  </a:gs>
                  <a:gs pos="36000">
                    <a:schemeClr val="bg1"/>
                  </a:gs>
                  <a:gs pos="70000">
                    <a:schemeClr val="bg1"/>
                  </a:gs>
                  <a:gs pos="100000">
                    <a:schemeClr val="bg1"/>
                  </a:gs>
                  <a:gs pos="6000">
                    <a:schemeClr val="accent5"/>
                  </a:gs>
                  <a:gs pos="81000">
                    <a:schemeClr val="bg1"/>
                  </a:gs>
                </a:gsLst>
                <a:lin ang="18900000" scaled="1"/>
              </a:gradFill>
              <a:effectLst>
                <a:outerShdw blurRad="152400" dist="50800" dir="5400000" algn="ctr" rotWithShape="0">
                  <a:srgbClr val="000000">
                    <a:alpha val="99000"/>
                  </a:srgbClr>
                </a:outerShdw>
              </a:effectLst>
              <a:latin typeface="Roboto Light" panose="02000000000000000000" pitchFamily="2" charset="0"/>
              <a:ea typeface="Roboto Light" panose="02000000000000000000" pitchFamily="2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52400" dist="50800" sx="1000" sy="1000" algn="ctr" rotWithShape="0">
                    <a:srgbClr val="000000"/>
                  </a:outerShdw>
                </a:effectLst>
                <a:latin typeface="Bahnschrift SemiBold Condensed" panose="020B0502040204020203" pitchFamily="34" charset="0"/>
                <a:ea typeface="Roboto Light" panose="02000000000000000000" pitchFamily="2" charset="0"/>
                <a:cs typeface="Times New Roman" panose="02020603050405020304" pitchFamily="18" charset="0"/>
              </a:rPr>
              <a:t>ИНФОРМАЦИЯ О РЕГИСТРАЦИИ </a:t>
            </a:r>
          </a:p>
          <a:p>
            <a:pPr algn="ctr"/>
            <a:r>
              <a:rPr lang="ru-RU" sz="36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52400" dist="50800" sx="1000" sy="1000" algn="ctr" rotWithShape="0">
                    <a:srgbClr val="000000"/>
                  </a:outerShdw>
                </a:effectLst>
                <a:latin typeface="Bahnschrift SemiBold Condensed" panose="020B0502040204020203" pitchFamily="34" charset="0"/>
                <a:ea typeface="Roboto Light" panose="02000000000000000000" pitchFamily="2" charset="0"/>
                <a:cs typeface="Times New Roman" panose="02020603050405020304" pitchFamily="18" charset="0"/>
              </a:rPr>
              <a:t>В ПРАВОВОМ ПОЛЕ ДОНЕЦКОЙ НАРОДНОЙ РЕСПУБЛИКИ</a:t>
            </a:r>
          </a:p>
          <a:p>
            <a:pPr algn="ctr"/>
            <a:r>
              <a:rPr lang="ru-RU" sz="36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52400" dist="50800" sx="1000" sy="1000" algn="ctr" rotWithShape="0">
                    <a:srgbClr val="000000"/>
                  </a:outerShdw>
                </a:effectLst>
                <a:latin typeface="Bahnschrift SemiBold Condensed" panose="020B0502040204020203" pitchFamily="34" charset="0"/>
                <a:ea typeface="Roboto Light" panose="02000000000000000000" pitchFamily="2" charset="0"/>
                <a:cs typeface="Times New Roman" panose="02020603050405020304" pitchFamily="18" charset="0"/>
              </a:rPr>
              <a:t>СУБЪЕКТОВ </a:t>
            </a:r>
            <a:r>
              <a:rPr lang="ru-RU" sz="36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52400" dist="50800" sx="1000" sy="1000" algn="ctr" rotWithShape="0">
                    <a:srgbClr val="000000"/>
                  </a:outerShdw>
                </a:effectLst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</a:rPr>
              <a:t>ХОЗЯЙСТВОВАНИЯ</a:t>
            </a:r>
            <a:r>
              <a:rPr lang="ru-RU" sz="36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52400" dist="50800" sx="1000" sy="1000" algn="ctr" rotWithShape="0">
                    <a:srgbClr val="000000"/>
                  </a:outerShdw>
                </a:effectLst>
                <a:latin typeface="Bahnschrift SemiBold Condensed" panose="020B0502040204020203" pitchFamily="34" charset="0"/>
                <a:ea typeface="Roboto Light" panose="02000000000000000000" pitchFamily="2" charset="0"/>
                <a:cs typeface="Times New Roman" panose="02020603050405020304" pitchFamily="18" charset="0"/>
              </a:rPr>
              <a:t> ОСВОБОЖДЕННЫХ ТЕРРИТОРИЙ, </a:t>
            </a:r>
          </a:p>
          <a:p>
            <a:pPr algn="ctr"/>
            <a:r>
              <a:rPr lang="ru-RU" sz="36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52400" dist="50800" sx="1000" sy="1000" algn="ctr" rotWithShape="0">
                    <a:srgbClr val="000000"/>
                  </a:outerShdw>
                </a:effectLst>
                <a:latin typeface="Bahnschrift SemiBold Condensed" panose="020B0502040204020203" pitchFamily="34" charset="0"/>
                <a:ea typeface="Roboto Light" panose="02000000000000000000" pitchFamily="2" charset="0"/>
                <a:cs typeface="Times New Roman" panose="02020603050405020304" pitchFamily="18" charset="0"/>
              </a:rPr>
              <a:t>ВРЕМЕННО НАХОДИВШИХСЯ ПОД КОНТРОЛЕМ УКРАИНЫ </a:t>
            </a:r>
          </a:p>
          <a:p>
            <a:pPr algn="ctr"/>
            <a:endParaRPr lang="ru-RU" sz="1200" b="1" dirty="0">
              <a:solidFill>
                <a:schemeClr val="bg1"/>
              </a:solidFill>
              <a:effectLst>
                <a:outerShdw blurRad="152400" dist="50800" dir="5400000" algn="ctr" rotWithShape="0">
                  <a:srgbClr val="000000">
                    <a:alpha val="99000"/>
                  </a:srgbClr>
                </a:outerShdw>
              </a:effectLst>
              <a:latin typeface="Roboto Light" panose="02000000000000000000" pitchFamily="2" charset="0"/>
              <a:ea typeface="Roboto Light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6107A35F-63B3-4C19-92CC-5634ED2A4EB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251" y="3070851"/>
            <a:ext cx="1494707" cy="1429536"/>
          </a:xfrm>
          <a:prstGeom prst="rect">
            <a:avLst/>
          </a:prstGeom>
          <a:noFill/>
          <a:ln>
            <a:noFill/>
          </a:ln>
          <a:effectLst>
            <a:reflection endPos="0" dir="5400000" sy="-100000" algn="bl" rotWithShape="0"/>
          </a:effectLst>
        </p:spPr>
      </p:pic>
      <p:pic>
        <p:nvPicPr>
          <p:cNvPr id="37" name="Рисунок 36">
            <a:extLst>
              <a:ext uri="{FF2B5EF4-FFF2-40B4-BE49-F238E27FC236}">
                <a16:creationId xmlns:a16="http://schemas.microsoft.com/office/drawing/2014/main" id="{F4001B64-6ABE-42F5-99F0-3282AACB448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duotone>
              <a:prstClr val="black"/>
              <a:srgbClr val="8D9ECF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harpenSoften amount="-54000"/>
                    </a14:imgEffect>
                    <a14:imgEffect>
                      <a14:colorTemperature colorTemp="4732"/>
                    </a14:imgEffect>
                    <a14:imgEffect>
                      <a14:saturation sat="360000"/>
                    </a14:imgEffect>
                    <a14:imgEffect>
                      <a14:brightnessContrast contrast="-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252" y="4911530"/>
            <a:ext cx="1518478" cy="145227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</p:pic>
      <p:pic>
        <p:nvPicPr>
          <p:cNvPr id="38" name="Рисунок 37">
            <a:extLst>
              <a:ext uri="{FF2B5EF4-FFF2-40B4-BE49-F238E27FC236}">
                <a16:creationId xmlns:a16="http://schemas.microsoft.com/office/drawing/2014/main" id="{93324CA3-474C-4B27-9A39-BCDD4D093949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508" y="6883705"/>
            <a:ext cx="1600191" cy="1448743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Рисунок 38">
            <a:extLst>
              <a:ext uri="{FF2B5EF4-FFF2-40B4-BE49-F238E27FC236}">
                <a16:creationId xmlns:a16="http://schemas.microsoft.com/office/drawing/2014/main" id="{AEDD0281-5C26-45E3-A25D-CED83D038BAE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671" y="8871360"/>
            <a:ext cx="1518478" cy="145227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 contourW="12700">
            <a:contourClr>
              <a:schemeClr val="bg1"/>
            </a:contourClr>
          </a:sp3d>
        </p:spPr>
      </p:pic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01C499AB-0514-4A25-9A19-67E5A96AF11A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252" y="11591753"/>
            <a:ext cx="1494706" cy="142953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Рисунок 40">
            <a:extLst>
              <a:ext uri="{FF2B5EF4-FFF2-40B4-BE49-F238E27FC236}">
                <a16:creationId xmlns:a16="http://schemas.microsoft.com/office/drawing/2014/main" id="{F094DE33-F2CE-44F4-8A3B-148FA2FF60ED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909" y="14338947"/>
            <a:ext cx="1514790" cy="14487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682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CA3EB463-CBD3-4325-A92B-B0448137520A}"/>
              </a:ext>
            </a:extLst>
          </p:cNvPr>
          <p:cNvSpPr txBox="1"/>
          <p:nvPr/>
        </p:nvSpPr>
        <p:spPr>
          <a:xfrm>
            <a:off x="0" y="10005430"/>
            <a:ext cx="6318224" cy="731520"/>
          </a:xfrm>
          <a:prstGeom prst="rect">
            <a:avLst/>
          </a:prstGeom>
          <a:gradFill>
            <a:gsLst>
              <a:gs pos="13000">
                <a:schemeClr val="accent1">
                  <a:lumMod val="18000"/>
                  <a:lumOff val="82000"/>
                  <a:alpha val="57000"/>
                </a:schemeClr>
              </a:gs>
              <a:gs pos="40000">
                <a:schemeClr val="accent1">
                  <a:lumMod val="45000"/>
                  <a:lumOff val="55000"/>
                </a:schemeClr>
              </a:gs>
              <a:gs pos="67000">
                <a:schemeClr val="accent1">
                  <a:alpha val="60000"/>
                </a:schemeClr>
              </a:gs>
              <a:gs pos="92000">
                <a:schemeClr val="bg1"/>
              </a:gs>
            </a:gsLst>
            <a:lin ang="18900000" scaled="1"/>
          </a:gra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1DF703-DB02-492C-8614-21AF8E12DF51}"/>
              </a:ext>
            </a:extLst>
          </p:cNvPr>
          <p:cNvSpPr txBox="1"/>
          <p:nvPr/>
        </p:nvSpPr>
        <p:spPr>
          <a:xfrm>
            <a:off x="0" y="6773029"/>
            <a:ext cx="6318224" cy="731520"/>
          </a:xfrm>
          <a:prstGeom prst="rect">
            <a:avLst/>
          </a:prstGeom>
          <a:gradFill>
            <a:gsLst>
              <a:gs pos="13000">
                <a:schemeClr val="accent1">
                  <a:lumMod val="18000"/>
                  <a:lumOff val="82000"/>
                  <a:alpha val="57000"/>
                </a:schemeClr>
              </a:gs>
              <a:gs pos="40000">
                <a:schemeClr val="accent1">
                  <a:lumMod val="45000"/>
                  <a:lumOff val="55000"/>
                </a:schemeClr>
              </a:gs>
              <a:gs pos="67000">
                <a:schemeClr val="accent1">
                  <a:alpha val="60000"/>
                </a:schemeClr>
              </a:gs>
              <a:gs pos="92000">
                <a:schemeClr val="bg1"/>
              </a:gs>
            </a:gsLst>
            <a:lin ang="18900000" scaled="1"/>
          </a:gra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8201FAF-95C1-43E3-89B4-EF2B147CF1CA}"/>
              </a:ext>
            </a:extLst>
          </p:cNvPr>
          <p:cNvSpPr txBox="1"/>
          <p:nvPr/>
        </p:nvSpPr>
        <p:spPr>
          <a:xfrm>
            <a:off x="0" y="1761700"/>
            <a:ext cx="6318224" cy="731520"/>
          </a:xfrm>
          <a:prstGeom prst="rect">
            <a:avLst/>
          </a:prstGeom>
          <a:gradFill>
            <a:gsLst>
              <a:gs pos="13000">
                <a:schemeClr val="accent1">
                  <a:lumMod val="18000"/>
                  <a:lumOff val="82000"/>
                  <a:alpha val="57000"/>
                </a:schemeClr>
              </a:gs>
              <a:gs pos="40000">
                <a:schemeClr val="accent1">
                  <a:lumMod val="45000"/>
                  <a:lumOff val="55000"/>
                </a:schemeClr>
              </a:gs>
              <a:gs pos="67000">
                <a:schemeClr val="accent1">
                  <a:alpha val="60000"/>
                </a:schemeClr>
              </a:gs>
              <a:gs pos="92000">
                <a:schemeClr val="bg1"/>
              </a:gs>
            </a:gsLst>
            <a:lin ang="18900000" scaled="1"/>
          </a:gra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7" name="Таблица 3">
            <a:extLst>
              <a:ext uri="{FF2B5EF4-FFF2-40B4-BE49-F238E27FC236}">
                <a16:creationId xmlns:a16="http://schemas.microsoft.com/office/drawing/2014/main" id="{E07F7247-5E90-4744-B29E-7002208936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694537"/>
              </p:ext>
            </p:extLst>
          </p:nvPr>
        </p:nvGraphicFramePr>
        <p:xfrm>
          <a:off x="-12538" y="1761700"/>
          <a:ext cx="12217076" cy="14859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75680">
                  <a:extLst>
                    <a:ext uri="{9D8B030D-6E8A-4147-A177-3AD203B41FA5}">
                      <a16:colId xmlns:a16="http://schemas.microsoft.com/office/drawing/2014/main" val="3686409933"/>
                    </a:ext>
                  </a:extLst>
                </a:gridCol>
                <a:gridCol w="6141396">
                  <a:extLst>
                    <a:ext uri="{9D8B030D-6E8A-4147-A177-3AD203B41FA5}">
                      <a16:colId xmlns:a16="http://schemas.microsoft.com/office/drawing/2014/main" val="1439748137"/>
                    </a:ext>
                  </a:extLst>
                </a:gridCol>
              </a:tblGrid>
              <a:tr h="920307">
                <a:tc gridSpan="2">
                  <a:txBody>
                    <a:bodyPr/>
                    <a:lstStyle/>
                    <a:p>
                      <a:pPr marL="0" indent="0"/>
                      <a:r>
                        <a:rPr lang="ru-RU" sz="3300" b="1" kern="1200" dirty="0">
                          <a:ln w="6350"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152400" dist="50800" sx="1000" sy="1000" algn="ctr" rotWithShape="0">
                              <a:srgbClr val="000000"/>
                            </a:outerShdw>
                          </a:effectLst>
                          <a:latin typeface="Bahnschrift SemiBold Condensed" panose="020B0502040204020203" pitchFamily="34" charset="0"/>
                          <a:ea typeface="Roboto Light" panose="02000000000000000000" pitchFamily="2" charset="0"/>
                          <a:cs typeface="Times New Roman" panose="02020603050405020304" pitchFamily="18" charset="0"/>
                        </a:rPr>
                        <a:t>Услугу предоставляет:</a:t>
                      </a:r>
                    </a:p>
                  </a:txBody>
                  <a:tcPr marL="828000" marR="612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604601"/>
                  </a:ext>
                </a:extLst>
              </a:tr>
              <a:tr h="4084553">
                <a:tc>
                  <a:txBody>
                    <a:bodyPr/>
                    <a:lstStyle/>
                    <a:p>
                      <a:pPr algn="just"/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Государственная служба статистики</a:t>
                      </a:r>
                    </a:p>
                    <a:p>
                      <a:pPr algn="just"/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Донецкой Народной Республики</a:t>
                      </a:r>
                      <a:endParaRPr lang="ru-RU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2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</a:rPr>
                        <a:t>Адрес: г.</a:t>
                      </a:r>
                      <a:r>
                        <a:rPr lang="en-US" sz="2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</a:rPr>
                        <a:t> </a:t>
                      </a:r>
                      <a:r>
                        <a:rPr lang="ru-RU" sz="2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</a:rPr>
                        <a:t>Донецк, ул.</a:t>
                      </a:r>
                      <a:r>
                        <a:rPr lang="en-US" sz="2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</a:rPr>
                        <a:t> </a:t>
                      </a:r>
                      <a:r>
                        <a:rPr lang="ru-RU" sz="2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</a:rPr>
                        <a:t>Университетская, </a:t>
                      </a:r>
                    </a:p>
                    <a:p>
                      <a:pPr algn="just"/>
                      <a:r>
                        <a:rPr lang="ru-RU" sz="2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</a:rPr>
                        <a:t>89, </a:t>
                      </a:r>
                      <a:r>
                        <a:rPr lang="ru-RU" sz="2800" b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</a:rPr>
                        <a:t>каб</a:t>
                      </a:r>
                      <a:r>
                        <a:rPr lang="ru-RU" sz="2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</a:rPr>
                        <a:t>. 100 </a:t>
                      </a:r>
                    </a:p>
                    <a:p>
                      <a:r>
                        <a:rPr lang="pt-BR" sz="2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</a:rPr>
                        <a:t>E-mail: info@stat.govdnr.ru</a:t>
                      </a:r>
                      <a:endParaRPr lang="ru-RU" sz="28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</a:endParaRPr>
                    </a:p>
                    <a:p>
                      <a:r>
                        <a:rPr lang="pt-BR" sz="2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</a:rPr>
                        <a:t>Сайт: http://gosstat-dnr.ru</a:t>
                      </a:r>
                      <a:endParaRPr lang="ru-RU" sz="28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</a:endParaRPr>
                    </a:p>
                    <a:p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(062) 303-23-14, </a:t>
                      </a:r>
                    </a:p>
                    <a:p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(062) 303-23-11, </a:t>
                      </a:r>
                    </a:p>
                    <a:p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(071) 321-39-34.</a:t>
                      </a:r>
                      <a:endParaRPr lang="ru-RU" sz="28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</a:endParaRPr>
                    </a:p>
                  </a:txBody>
                  <a:tcPr marL="828000" marR="612000">
                    <a:noFill/>
                  </a:tcPr>
                </a:tc>
                <a:tc>
                  <a:txBody>
                    <a:bodyPr/>
                    <a:lstStyle/>
                    <a:p>
                      <a:pPr marL="182563" indent="0" algn="just"/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В городах и районах </a:t>
                      </a:r>
                    </a:p>
                    <a:p>
                      <a:pPr marL="182563" indent="0" algn="just"/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Донецкой Народной Республики – </a:t>
                      </a: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территориальные органы государственной статистики</a:t>
                      </a:r>
                      <a:endParaRPr lang="ru-RU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828000" marR="612000" marT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2084873"/>
                  </a:ext>
                </a:extLst>
              </a:tr>
              <a:tr h="965281">
                <a:tc gridSpan="2">
                  <a:txBody>
                    <a:bodyPr/>
                    <a:lstStyle/>
                    <a:p>
                      <a:pPr marL="0" indent="0" algn="l" defTabSz="914400" rtl="0" eaLnBrk="1" latinLnBrk="0" hangingPunct="1"/>
                      <a:r>
                        <a:rPr lang="ru-RU" sz="3300" b="1" kern="1200" dirty="0">
                          <a:ln w="6350"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152400" dist="50800" sx="1000" sy="1000" algn="ctr" rotWithShape="0">
                              <a:srgbClr val="000000"/>
                            </a:outerShdw>
                          </a:effectLst>
                          <a:latin typeface="Bahnschrift SemiBold Condensed" panose="020B0502040204020203" pitchFamily="34" charset="0"/>
                          <a:ea typeface="Roboto Light" panose="02000000000000000000" pitchFamily="2" charset="0"/>
                          <a:cs typeface="Times New Roman" panose="02020603050405020304" pitchFamily="18" charset="0"/>
                        </a:rPr>
                        <a:t>Необходимые документы:</a:t>
                      </a:r>
                    </a:p>
                  </a:txBody>
                  <a:tcPr marL="828000" marR="612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040766"/>
                  </a:ext>
                </a:extLst>
              </a:tr>
              <a:tr h="1620557">
                <a:tc gridSpan="2">
                  <a:txBody>
                    <a:bodyPr/>
                    <a:lstStyle/>
                    <a:p>
                      <a:pPr marL="457200" indent="-457200" algn="just">
                        <a:buFont typeface="+mj-lt"/>
                        <a:buAutoNum type="arabicPeriod"/>
                      </a:pPr>
                      <a:r>
                        <a:rPr lang="ru-RU" sz="2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</a:rPr>
                        <a:t> </a:t>
                      </a: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Копия выписки из Единого государственного реестра юридических лиц                      и физических лиц-предпринимателей, заверенную физическим лицом-предпринимателем.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3000" b="0" u="none" kern="1200" dirty="0">
                          <a:solidFill>
                            <a:schemeClr val="accent1"/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Стоимость услуги: </a:t>
                      </a:r>
                      <a:r>
                        <a:rPr lang="ru-RU" sz="3000" b="0" u="none" kern="1200" noProof="0" dirty="0">
                          <a:solidFill>
                            <a:schemeClr val="accent1"/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Плата не взимается</a:t>
                      </a:r>
                    </a:p>
                    <a:p>
                      <a:pPr marL="0" indent="0" algn="just">
                        <a:buFont typeface="+mj-lt"/>
                        <a:buNone/>
                      </a:pPr>
                      <a:endParaRPr lang="ru-RU" sz="28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</a:endParaRPr>
                    </a:p>
                  </a:txBody>
                  <a:tcPr marL="828000" marR="612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645354"/>
                  </a:ext>
                </a:extLst>
              </a:tr>
              <a:tr h="880224">
                <a:tc gridSpan="2">
                  <a:txBody>
                    <a:bodyPr/>
                    <a:lstStyle/>
                    <a:p>
                      <a:pPr marL="0" indent="0" algn="l" defTabSz="914400" rtl="0" eaLnBrk="1" latinLnBrk="0" hangingPunct="1"/>
                      <a:r>
                        <a:rPr lang="ru-RU" sz="3300" b="1" kern="1200" dirty="0">
                          <a:ln w="6350"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152400" dist="50800" sx="1000" sy="1000" algn="ctr" rotWithShape="0">
                              <a:srgbClr val="000000"/>
                            </a:outerShdw>
                          </a:effectLst>
                          <a:latin typeface="Bahnschrift SemiBold Condensed" panose="020B0502040204020203" pitchFamily="34" charset="0"/>
                          <a:ea typeface="Roboto Light" panose="02000000000000000000" pitchFamily="2" charset="0"/>
                          <a:cs typeface="Times New Roman" panose="02020603050405020304" pitchFamily="18" charset="0"/>
                        </a:rPr>
                        <a:t>Нормативные правовые акты:</a:t>
                      </a:r>
                    </a:p>
                  </a:txBody>
                  <a:tcPr marL="828000" marR="612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1155102"/>
                  </a:ext>
                </a:extLst>
              </a:tr>
              <a:tr h="1394959">
                <a:tc gridSpan="2">
                  <a:txBody>
                    <a:bodyPr/>
                    <a:lstStyle/>
                    <a:p>
                      <a:pPr marL="0" marR="0" lvl="0" indent="0" algn="just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entury Gothic" panose="020B0502020202020204" pitchFamily="34" charset="0"/>
                        <a:buNone/>
                        <a:tabLst/>
                        <a:defRPr/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Закон Донецкой Народной Республики  № 20-IHC от 13.03.2015 «О</a:t>
                      </a:r>
                      <a:r>
                        <a:rPr lang="en-US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государственной статистике».</a:t>
                      </a:r>
                    </a:p>
                    <a:p>
                      <a:pPr marL="0" marR="0" lvl="0" indent="0" algn="just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entury Gothic" panose="020B0502020202020204" pitchFamily="34" charset="0"/>
                        <a:buNone/>
                        <a:tabLst/>
                        <a:defRPr/>
                      </a:pPr>
                      <a:endParaRPr lang="ru-RU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828000" marR="612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0395619"/>
                  </a:ext>
                </a:extLst>
              </a:tr>
              <a:tr h="3998883">
                <a:tc gridSpan="2">
                  <a:txBody>
                    <a:bodyPr/>
                    <a:lstStyle/>
                    <a:p>
                      <a:pPr marL="0" marR="0" lvl="0" indent="0" algn="just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2800" b="0" u="none" kern="1200" noProof="0" dirty="0">
                          <a:solidFill>
                            <a:schemeClr val="accent1"/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Дополнительная информация о порядке постановки на учет в органах государственной статистики физических лиц-предпринимателей на сайте Государственной службы статистики  Донецкой Народной Республики</a:t>
                      </a:r>
                      <a:r>
                        <a:rPr lang="ru-RU" sz="2800" b="0" u="none" kern="1200" noProof="0" dirty="0">
                          <a:solidFill>
                            <a:schemeClr val="accent1"/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85725" marR="0" lvl="0" indent="0" algn="just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ru-RU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  <a:p>
                      <a:pPr marL="85725" marR="0" lvl="0" indent="0" algn="just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ru-RU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  <a:p>
                      <a:pPr marL="85725" marR="0" lvl="0" indent="0" algn="just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ru-RU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  <a:p>
                      <a:pPr marL="85725" marR="0" lvl="0" indent="0" algn="just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ru-RU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  <a:p>
                      <a:pPr marL="85725" marR="0" lvl="0" indent="0" algn="just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ru-RU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  <a:p>
                      <a:pPr marL="85725" marR="0" lvl="0" indent="0" algn="just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ru-RU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  <a:p>
                      <a:pPr marL="85725" marR="0" lvl="0" indent="0" algn="just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ru-RU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828000" marR="612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803828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C76CF54-3660-4890-9EF9-3ED6ECD77B82}"/>
              </a:ext>
            </a:extLst>
          </p:cNvPr>
          <p:cNvSpPr txBox="1"/>
          <p:nvPr/>
        </p:nvSpPr>
        <p:spPr>
          <a:xfrm>
            <a:off x="0" y="0"/>
            <a:ext cx="12217076" cy="1631216"/>
          </a:xfrm>
          <a:prstGeom prst="rect">
            <a:avLst/>
          </a:prstGeom>
          <a:gradFill flip="none" rotWithShape="1">
            <a:gsLst>
              <a:gs pos="96000">
                <a:schemeClr val="accent1"/>
              </a:gs>
              <a:gs pos="62000">
                <a:srgbClr val="CAD8EC"/>
              </a:gs>
              <a:gs pos="38000">
                <a:srgbClr val="D2DFF1"/>
              </a:gs>
              <a:gs pos="53000">
                <a:schemeClr val="bg1"/>
              </a:gs>
              <a:gs pos="0">
                <a:schemeClr val="accent1"/>
              </a:gs>
              <a:gs pos="15000">
                <a:srgbClr val="7799D4"/>
              </a:gs>
              <a:gs pos="78000">
                <a:srgbClr val="7B98CC"/>
              </a:gs>
            </a:gsLst>
            <a:lin ang="17400000" scaled="0"/>
            <a:tileRect/>
          </a:gradFill>
          <a:ln w="57150" cmpd="dbl">
            <a:noFill/>
            <a:prstDash val="sysDot"/>
          </a:ln>
        </p:spPr>
        <p:txBody>
          <a:bodyPr wrap="square" rtlCol="0">
            <a:spAutoFit/>
          </a:bodyPr>
          <a:lstStyle/>
          <a:p>
            <a:pPr marL="893763" algn="ctr" defTabSz="609585">
              <a:defRPr/>
            </a:pPr>
            <a:r>
              <a:rPr lang="ru-RU" sz="4000" b="1" kern="1200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Bahnschrift SemiBold Condensed" panose="020B0502040204020203" pitchFamily="34" charset="0"/>
                <a:ea typeface="Roboto Light" panose="02000000000000000000" pitchFamily="2" charset="0"/>
                <a:cs typeface="Times New Roman" panose="02020603050405020304" pitchFamily="18" charset="0"/>
              </a:rPr>
              <a:t>ПОСТАНОВКА НА УЧЕТ В ОРГАНАХ ГОСУДАРСТВЕННОЙ СТАТИСТИКИ ФИЗИЧЕСКИХ ЛИЦ-ПРЕДПРИНИМАТЕЛЕЙ</a:t>
            </a:r>
          </a:p>
          <a:p>
            <a:pPr marL="893763" algn="ctr" defTabSz="609585">
              <a:defRPr/>
            </a:pPr>
            <a:endParaRPr lang="ru-RU" sz="900" b="1" kern="1200" dirty="0">
              <a:ln w="6350"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Bahnschrift SemiBold Condensed" panose="020B0502040204020203" pitchFamily="34" charset="0"/>
              <a:ea typeface="Roboto Light" panose="02000000000000000000" pitchFamily="2" charset="0"/>
              <a:cs typeface="Times New Roman" panose="02020603050405020304" pitchFamily="18" charset="0"/>
            </a:endParaRPr>
          </a:p>
          <a:p>
            <a:pPr marL="893763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lang="ru-RU" sz="1100" b="1" dirty="0">
              <a:ln w="6350"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152400" dist="50800" sx="1000" sy="1000" algn="ctr" rotWithShape="0">
                  <a:srgbClr val="000000"/>
                </a:outerShdw>
              </a:effectLst>
              <a:latin typeface="Bahnschrift SemiBold Condensed" panose="020B0502040204020203" pitchFamily="34" charset="0"/>
              <a:ea typeface="Roboto Light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 descr="Шевроны со сплошной заливкой">
            <a:extLst>
              <a:ext uri="{FF2B5EF4-FFF2-40B4-BE49-F238E27FC236}">
                <a16:creationId xmlns:a16="http://schemas.microsoft.com/office/drawing/2014/main" id="{C4189736-571D-47A2-9DAC-273C55E594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-12538" y="12197182"/>
            <a:ext cx="756169" cy="75616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5FC03D9-1A88-48EF-B3CC-D67A09828B13}"/>
              </a:ext>
            </a:extLst>
          </p:cNvPr>
          <p:cNvSpPr txBox="1"/>
          <p:nvPr/>
        </p:nvSpPr>
        <p:spPr>
          <a:xfrm>
            <a:off x="11585514" y="1561086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607185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2">
            <a:extLst>
              <a:ext uri="{FF2B5EF4-FFF2-40B4-BE49-F238E27FC236}">
                <a16:creationId xmlns:a16="http://schemas.microsoft.com/office/drawing/2014/main" id="{27F9B5BB-7E80-49DD-A440-62E99B36431F}"/>
              </a:ext>
            </a:extLst>
          </p:cNvPr>
          <p:cNvSpPr txBox="1">
            <a:spLocks/>
          </p:cNvSpPr>
          <p:nvPr/>
        </p:nvSpPr>
        <p:spPr>
          <a:xfrm>
            <a:off x="2031999" y="7477760"/>
            <a:ext cx="9103361" cy="203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80990" indent="-380990" algn="l" defTabSz="609585" rtl="0" eaLnBrk="1" latinLnBrk="0" hangingPunct="1">
              <a:spcBef>
                <a:spcPct val="20000"/>
              </a:spcBef>
              <a:spcAft>
                <a:spcPts val="8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667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990575" indent="-380990" algn="l" defTabSz="609585" rtl="0" eaLnBrk="1" latinLnBrk="0" hangingPunct="1">
              <a:spcBef>
                <a:spcPct val="20000"/>
              </a:spcBef>
              <a:spcAft>
                <a:spcPts val="8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600160" indent="-380990" algn="l" defTabSz="609585" rtl="0" eaLnBrk="1" latinLnBrk="0" hangingPunct="1">
              <a:spcBef>
                <a:spcPct val="20000"/>
              </a:spcBef>
              <a:spcAft>
                <a:spcPts val="8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133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2057349" indent="-228594" algn="l" defTabSz="609585" rtl="0" eaLnBrk="1" latinLnBrk="0" hangingPunct="1">
              <a:spcBef>
                <a:spcPct val="20000"/>
              </a:spcBef>
              <a:spcAft>
                <a:spcPts val="8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67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666933" indent="-228594" algn="l" defTabSz="609585" rtl="0" eaLnBrk="1" latinLnBrk="0" hangingPunct="1">
              <a:spcBef>
                <a:spcPct val="20000"/>
              </a:spcBef>
              <a:spcAft>
                <a:spcPts val="8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67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spcAft>
                <a:spcPts val="8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67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spcAft>
                <a:spcPts val="8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67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spcAft>
                <a:spcPts val="8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67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spcAft>
                <a:spcPts val="8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67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80963" indent="0" algn="just">
              <a:buSzPct val="150000"/>
              <a:buNone/>
              <a:tabLst>
                <a:tab pos="3128963" algn="l"/>
              </a:tabLst>
            </a:pPr>
            <a:r>
              <a:rPr lang="ru-RU" sz="48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юридических</a:t>
            </a:r>
            <a:r>
              <a:rPr lang="ru-RU" sz="3200" b="1" dirty="0">
                <a:solidFill>
                  <a:schemeClr val="bg2"/>
                </a:solidFill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48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лиц</a:t>
            </a:r>
            <a:endParaRPr lang="ru-RU" sz="4800" b="1" dirty="0">
              <a:ln w="6350">
                <a:noFill/>
              </a:ln>
              <a:solidFill>
                <a:schemeClr val="accent1">
                  <a:lumMod val="50000"/>
                </a:schemeClr>
              </a:solidFill>
              <a:latin typeface="Bahnschrift SemiBold Condensed" panose="020B0502040204020203" pitchFamily="34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marL="80963" indent="0" algn="just">
              <a:buSzPct val="150000"/>
              <a:buNone/>
              <a:tabLst>
                <a:tab pos="3128963" algn="l"/>
              </a:tabLst>
            </a:pPr>
            <a:r>
              <a:rPr lang="ru-RU" sz="48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физических</a:t>
            </a:r>
            <a:r>
              <a:rPr lang="ru-RU" sz="3200" b="1" dirty="0">
                <a:solidFill>
                  <a:schemeClr val="bg2"/>
                </a:solid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48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лиц-предпринимателей</a:t>
            </a:r>
            <a:endParaRPr lang="ru-RU" sz="4800" b="1" dirty="0">
              <a:ln w="6350">
                <a:noFill/>
              </a:ln>
              <a:solidFill>
                <a:schemeClr val="accent1">
                  <a:lumMod val="50000"/>
                </a:schemeClr>
              </a:solidFill>
              <a:latin typeface="Bahnschrift SemiBold Condensed" panose="020B0502040204020203" pitchFamily="34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5A352752-D44A-4A09-A77C-B0145FEFF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600" y="3393440"/>
            <a:ext cx="10342880" cy="3757612"/>
          </a:xfrm>
          <a:ln>
            <a:gradFill flip="none" rotWithShape="1">
              <a:gsLst>
                <a:gs pos="70000">
                  <a:srgbClr val="8EAADB"/>
                </a:gs>
                <a:gs pos="14000">
                  <a:schemeClr val="accent1"/>
                </a:gs>
                <a:gs pos="22000">
                  <a:schemeClr val="accent1">
                    <a:lumMod val="45000"/>
                    <a:lumOff val="55000"/>
                  </a:schemeClr>
                </a:gs>
                <a:gs pos="50000">
                  <a:schemeClr val="accent1">
                    <a:lumMod val="45000"/>
                    <a:lumOff val="55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0" scaled="1"/>
              <a:tileRect/>
            </a:gradFill>
          </a:ln>
        </p:spPr>
        <p:txBody>
          <a:bodyPr>
            <a:noAutofit/>
          </a:bodyPr>
          <a:lstStyle/>
          <a:p>
            <a:pPr marL="80963" algn="ctr">
              <a:spcBef>
                <a:spcPts val="0"/>
              </a:spcBef>
              <a:spcAft>
                <a:spcPts val="0"/>
              </a:spcAft>
            </a:pPr>
            <a:r>
              <a:rPr lang="ru-RU" sz="56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52400" dist="50800" sx="1000" sy="1000" algn="ctr" rotWithShape="0">
                    <a:srgbClr val="000000"/>
                  </a:outerShdw>
                </a:effectLst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</a:rPr>
              <a:t>Постановка на учет </a:t>
            </a:r>
            <a:br>
              <a:rPr lang="ru-RU" sz="56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52400" dist="50800" sx="1000" sy="1000" algn="ctr" rotWithShape="0">
                    <a:srgbClr val="000000"/>
                  </a:outerShdw>
                </a:effectLst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</a:rPr>
            </a:br>
            <a:r>
              <a:rPr lang="ru-RU" sz="56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52400" dist="50800" sx="1000" sy="1000" algn="ctr" rotWithShape="0">
                    <a:srgbClr val="000000"/>
                  </a:outerShdw>
                </a:effectLst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</a:rPr>
              <a:t>в Фонд социального страхования на </a:t>
            </a:r>
            <a:br>
              <a:rPr lang="ru-RU" sz="56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52400" dist="50800" sx="1000" sy="1000" algn="ctr" rotWithShape="0">
                    <a:srgbClr val="000000"/>
                  </a:outerShdw>
                </a:effectLst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</a:rPr>
            </a:br>
            <a:r>
              <a:rPr lang="ru-RU" sz="56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52400" dist="50800" sx="1000" sy="1000" algn="ctr" rotWithShape="0">
                    <a:srgbClr val="000000"/>
                  </a:outerShdw>
                </a:effectLst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</a:rPr>
              <a:t>случай временной нетрудоспособности </a:t>
            </a:r>
            <a:br>
              <a:rPr lang="ru-RU" sz="56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52400" dist="50800" sx="1000" sy="1000" algn="ctr" rotWithShape="0">
                    <a:srgbClr val="000000"/>
                  </a:outerShdw>
                </a:effectLst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</a:rPr>
            </a:br>
            <a:r>
              <a:rPr lang="ru-RU" sz="56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52400" dist="50800" sx="1000" sy="1000" algn="ctr" rotWithShape="0">
                    <a:srgbClr val="000000"/>
                  </a:outerShdw>
                </a:effectLst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</a:rPr>
              <a:t>и в связи с материнством </a:t>
            </a:r>
            <a:br>
              <a:rPr lang="ru-RU" sz="56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52400" dist="50800" sx="1000" sy="1000" algn="ctr" rotWithShape="0">
                    <a:srgbClr val="000000"/>
                  </a:outerShdw>
                </a:effectLst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</a:rPr>
            </a:br>
            <a:r>
              <a:rPr lang="ru-RU" sz="56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52400" dist="50800" sx="1000" sy="1000" algn="ctr" rotWithShape="0">
                    <a:srgbClr val="000000"/>
                  </a:outerShdw>
                </a:effectLst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</a:rPr>
              <a:t>Донецкой Народной Республики </a:t>
            </a:r>
          </a:p>
        </p:txBody>
      </p:sp>
      <p:pic>
        <p:nvPicPr>
          <p:cNvPr id="4" name="Рисунок 3" descr="Шевроны со сплошной заливкой">
            <a:extLst>
              <a:ext uri="{FF2B5EF4-FFF2-40B4-BE49-F238E27FC236}">
                <a16:creationId xmlns:a16="http://schemas.microsoft.com/office/drawing/2014/main" id="{9F4B2DFA-BA14-4BDD-A834-D854E293F0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17600" y="7749915"/>
            <a:ext cx="756169" cy="756169"/>
          </a:xfrm>
          <a:prstGeom prst="rect">
            <a:avLst/>
          </a:prstGeom>
        </p:spPr>
      </p:pic>
      <p:pic>
        <p:nvPicPr>
          <p:cNvPr id="5" name="Рисунок 4" descr="Шевроны со сплошной заливкой">
            <a:extLst>
              <a:ext uri="{FF2B5EF4-FFF2-40B4-BE49-F238E27FC236}">
                <a16:creationId xmlns:a16="http://schemas.microsoft.com/office/drawing/2014/main" id="{B846CA84-42E1-4193-AE06-29EF465CDF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17600" y="8807218"/>
            <a:ext cx="756169" cy="7561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C90AC03-6E57-4FF7-AF83-CE38D53C4CBE}"/>
              </a:ext>
            </a:extLst>
          </p:cNvPr>
          <p:cNvSpPr txBox="1"/>
          <p:nvPr/>
        </p:nvSpPr>
        <p:spPr>
          <a:xfrm>
            <a:off x="11585514" y="1561086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3357845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5F872CF-3E9F-420F-B05E-F9AEDE7E9D7B}"/>
              </a:ext>
            </a:extLst>
          </p:cNvPr>
          <p:cNvSpPr txBox="1"/>
          <p:nvPr/>
        </p:nvSpPr>
        <p:spPr>
          <a:xfrm>
            <a:off x="-25076" y="13393678"/>
            <a:ext cx="6318224" cy="731520"/>
          </a:xfrm>
          <a:prstGeom prst="rect">
            <a:avLst/>
          </a:prstGeom>
          <a:gradFill>
            <a:gsLst>
              <a:gs pos="13000">
                <a:schemeClr val="accent1">
                  <a:lumMod val="18000"/>
                  <a:lumOff val="82000"/>
                  <a:alpha val="57000"/>
                </a:schemeClr>
              </a:gs>
              <a:gs pos="40000">
                <a:schemeClr val="accent1">
                  <a:lumMod val="45000"/>
                  <a:lumOff val="55000"/>
                </a:schemeClr>
              </a:gs>
              <a:gs pos="67000">
                <a:schemeClr val="accent1">
                  <a:alpha val="60000"/>
                </a:schemeClr>
              </a:gs>
              <a:gs pos="92000">
                <a:schemeClr val="bg1"/>
              </a:gs>
            </a:gsLst>
            <a:lin ang="18900000" scaled="1"/>
          </a:gra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D72844-C01D-4FD6-80F9-84E11E129E65}"/>
              </a:ext>
            </a:extLst>
          </p:cNvPr>
          <p:cNvSpPr txBox="1"/>
          <p:nvPr/>
        </p:nvSpPr>
        <p:spPr>
          <a:xfrm>
            <a:off x="0" y="2862322"/>
            <a:ext cx="6318224" cy="731520"/>
          </a:xfrm>
          <a:prstGeom prst="rect">
            <a:avLst/>
          </a:prstGeom>
          <a:gradFill>
            <a:gsLst>
              <a:gs pos="13000">
                <a:schemeClr val="accent1">
                  <a:lumMod val="18000"/>
                  <a:lumOff val="82000"/>
                  <a:alpha val="57000"/>
                </a:schemeClr>
              </a:gs>
              <a:gs pos="40000">
                <a:schemeClr val="accent1">
                  <a:lumMod val="45000"/>
                  <a:lumOff val="55000"/>
                </a:schemeClr>
              </a:gs>
              <a:gs pos="67000">
                <a:schemeClr val="accent1">
                  <a:alpha val="60000"/>
                </a:schemeClr>
              </a:gs>
              <a:gs pos="92000">
                <a:schemeClr val="bg1"/>
              </a:gs>
            </a:gsLst>
            <a:lin ang="18900000" scaled="1"/>
          </a:gra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37704D1-30F5-4E5F-85F7-8B6C3FD57F11}"/>
              </a:ext>
            </a:extLst>
          </p:cNvPr>
          <p:cNvSpPr txBox="1"/>
          <p:nvPr/>
        </p:nvSpPr>
        <p:spPr>
          <a:xfrm>
            <a:off x="-25076" y="7971072"/>
            <a:ext cx="6318224" cy="731520"/>
          </a:xfrm>
          <a:prstGeom prst="rect">
            <a:avLst/>
          </a:prstGeom>
          <a:gradFill>
            <a:gsLst>
              <a:gs pos="13000">
                <a:schemeClr val="accent1">
                  <a:lumMod val="18000"/>
                  <a:lumOff val="82000"/>
                  <a:alpha val="57000"/>
                </a:schemeClr>
              </a:gs>
              <a:gs pos="40000">
                <a:schemeClr val="accent1">
                  <a:lumMod val="45000"/>
                  <a:lumOff val="55000"/>
                </a:schemeClr>
              </a:gs>
              <a:gs pos="67000">
                <a:schemeClr val="accent1">
                  <a:alpha val="60000"/>
                </a:schemeClr>
              </a:gs>
              <a:gs pos="92000">
                <a:schemeClr val="bg1"/>
              </a:gs>
            </a:gsLst>
            <a:lin ang="18900000" scaled="1"/>
          </a:gra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7" name="Таблица 3">
            <a:extLst>
              <a:ext uri="{FF2B5EF4-FFF2-40B4-BE49-F238E27FC236}">
                <a16:creationId xmlns:a16="http://schemas.microsoft.com/office/drawing/2014/main" id="{E07F7247-5E90-4744-B29E-7002208936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856859"/>
              </p:ext>
            </p:extLst>
          </p:nvPr>
        </p:nvGraphicFramePr>
        <p:xfrm>
          <a:off x="0" y="2862322"/>
          <a:ext cx="12217076" cy="135531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95397">
                  <a:extLst>
                    <a:ext uri="{9D8B030D-6E8A-4147-A177-3AD203B41FA5}">
                      <a16:colId xmlns:a16="http://schemas.microsoft.com/office/drawing/2014/main" val="3686409933"/>
                    </a:ext>
                  </a:extLst>
                </a:gridCol>
                <a:gridCol w="5521679">
                  <a:extLst>
                    <a:ext uri="{9D8B030D-6E8A-4147-A177-3AD203B41FA5}">
                      <a16:colId xmlns:a16="http://schemas.microsoft.com/office/drawing/2014/main" val="1439748137"/>
                    </a:ext>
                  </a:extLst>
                </a:gridCol>
              </a:tblGrid>
              <a:tr h="754638">
                <a:tc gridSpan="2">
                  <a:txBody>
                    <a:bodyPr/>
                    <a:lstStyle/>
                    <a:p>
                      <a:pPr marL="0" indent="0"/>
                      <a:r>
                        <a:rPr lang="ru-RU" sz="3300" b="1" kern="1200" dirty="0">
                          <a:ln w="6350"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152400" dist="50800" sx="1000" sy="1000" algn="ctr" rotWithShape="0">
                              <a:srgbClr val="000000"/>
                            </a:outerShdw>
                          </a:effectLst>
                          <a:latin typeface="Bahnschrift SemiBold Condensed" panose="020B0502040204020203" pitchFamily="34" charset="0"/>
                          <a:ea typeface="Roboto Light" panose="02000000000000000000" pitchFamily="2" charset="0"/>
                          <a:cs typeface="Times New Roman" panose="02020603050405020304" pitchFamily="18" charset="0"/>
                        </a:rPr>
                        <a:t>Услугу предоставляет:</a:t>
                      </a:r>
                    </a:p>
                  </a:txBody>
                  <a:tcPr marL="612000" marR="612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604601"/>
                  </a:ext>
                </a:extLst>
              </a:tr>
              <a:tr h="4124960">
                <a:tc>
                  <a:txBody>
                    <a:bodyPr/>
                    <a:lstStyle/>
                    <a:p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Фонд социального страхования </a:t>
                      </a:r>
                    </a:p>
                    <a:p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на случай временной нетрудоспособности </a:t>
                      </a:r>
                    </a:p>
                    <a:p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и в связи с материнством </a:t>
                      </a:r>
                    </a:p>
                    <a:p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Донецкой Народной Республики </a:t>
                      </a:r>
                    </a:p>
                    <a:p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Адрес: г.</a:t>
                      </a:r>
                      <a:r>
                        <a:rPr lang="en-US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Донецк, </a:t>
                      </a:r>
                    </a:p>
                    <a:p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ул. Розы Люксембург, д.9</a:t>
                      </a:r>
                    </a:p>
                    <a:p>
                      <a:r>
                        <a:rPr lang="pt-BR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E-mail: </a:t>
                      </a:r>
                      <a:r>
                        <a:rPr lang="en-US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fsssvn_dnr@mail.ru</a:t>
                      </a:r>
                      <a:endParaRPr lang="ru-RU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pt-BR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Сайт: http://www.fsssvn-dnr.ru/index.html</a:t>
                      </a:r>
                      <a:endParaRPr lang="ru-RU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pt-BR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(062) 334-14-65</a:t>
                      </a: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,</a:t>
                      </a:r>
                      <a:endParaRPr lang="pt-BR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pt-BR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071</a:t>
                      </a: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) </a:t>
                      </a:r>
                      <a:r>
                        <a:rPr lang="pt-BR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333-25-01</a:t>
                      </a: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.</a:t>
                      </a:r>
                      <a:endParaRPr lang="pt-BR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612000" marR="61200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В городах и районах </a:t>
                      </a:r>
                    </a:p>
                    <a:p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Донецкой Народной Республики - территориальные отделения Фонда</a:t>
                      </a:r>
                      <a:endParaRPr lang="ru-RU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612000" marR="61200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2084873"/>
                  </a:ext>
                </a:extLst>
              </a:tr>
              <a:tr h="751840">
                <a:tc gridSpan="2">
                  <a:txBody>
                    <a:bodyPr/>
                    <a:lstStyle/>
                    <a:p>
                      <a:pPr marL="0" indent="0" algn="l" defTabSz="914400" rtl="0" eaLnBrk="1" latinLnBrk="0" hangingPunct="1"/>
                      <a:r>
                        <a:rPr lang="ru-RU" sz="3300" b="1" kern="1200" dirty="0">
                          <a:ln w="6350"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152400" dist="50800" sx="1000" sy="1000" algn="ctr" rotWithShape="0">
                              <a:srgbClr val="000000"/>
                            </a:outerShdw>
                          </a:effectLst>
                          <a:latin typeface="Bahnschrift SemiBold Condensed" panose="020B0502040204020203" pitchFamily="34" charset="0"/>
                          <a:ea typeface="Roboto Light" panose="02000000000000000000" pitchFamily="2" charset="0"/>
                          <a:cs typeface="Times New Roman" panose="02020603050405020304" pitchFamily="18" charset="0"/>
                        </a:rPr>
                        <a:t>Необходимые документы:</a:t>
                      </a:r>
                    </a:p>
                  </a:txBody>
                  <a:tcPr marL="612000" marR="612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040766"/>
                  </a:ext>
                </a:extLst>
              </a:tr>
              <a:tr h="4582160">
                <a:tc gridSpan="2">
                  <a:txBody>
                    <a:bodyPr/>
                    <a:lstStyle/>
                    <a:p>
                      <a:pPr marL="457200" indent="-457200" algn="just">
                        <a:buFont typeface="+mj-lt"/>
                        <a:buAutoNum type="arabicPeriod"/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4" action="ppaction://hlinkfile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Заявление о постановке на учет</a:t>
                      </a:r>
                      <a:endParaRPr lang="ru-RU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  <a:p>
                      <a:pPr marL="457200" marR="0" lvl="0" indent="-457200" algn="just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5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Копия свидетельства о регистрации юридического лица или копия выписки из Единого государственного реестра юридических лиц и физических лиц-предпринимателей</a:t>
                      </a: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457200" marR="0" lvl="0" indent="-457200" algn="just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6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Копия справки из районной налоговой инспекции</a:t>
                      </a: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457200" indent="-457200" algn="just">
                        <a:buFont typeface="+mj-lt"/>
                        <a:buAutoNum type="arabicPeriod"/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7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Копия справки из Реестра статистических единиц, выданной органами статистики</a:t>
                      </a:r>
                      <a:endParaRPr lang="ru-RU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  <a:p>
                      <a:pPr marL="457200" indent="-457200" algn="just">
                        <a:buFont typeface="+mj-lt"/>
                        <a:buAutoNum type="arabicPeriod"/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Копии учредительных документов (устав, положение, учредительный договор).</a:t>
                      </a:r>
                    </a:p>
                    <a:p>
                      <a:pPr marL="457200" indent="-457200" algn="just">
                        <a:buFont typeface="+mj-lt"/>
                        <a:buAutoNum type="arabicPeriod"/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Копия приказа о назначении главного бухгалтера (при наличии должности).</a:t>
                      </a:r>
                    </a:p>
                    <a:p>
                      <a:pPr marL="457200" indent="-457200" algn="just">
                        <a:buFont typeface="+mj-lt"/>
                        <a:buAutoNum type="arabicPeriod"/>
                      </a:pPr>
                      <a:endParaRPr lang="ru-RU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  <a:p>
                      <a:pPr marL="0" indent="0" algn="just">
                        <a:buFont typeface="+mj-lt"/>
                        <a:buNone/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Все копии документов должны быть заверены подписью руководителя и печатью юридического лица.</a:t>
                      </a:r>
                    </a:p>
                  </a:txBody>
                  <a:tcPr marL="612000" marR="612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645354"/>
                  </a:ext>
                </a:extLst>
              </a:tr>
              <a:tr h="880865">
                <a:tc gridSpan="2">
                  <a:txBody>
                    <a:bodyPr/>
                    <a:lstStyle/>
                    <a:p>
                      <a:pPr marL="0" indent="0" algn="just" defTabSz="914400" rtl="0" eaLnBrk="1" latinLnBrk="0" hangingPunct="1"/>
                      <a:r>
                        <a:rPr lang="ru-RU" sz="3300" b="1" kern="1200" dirty="0">
                          <a:ln w="6350"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152400" dist="50800" sx="1000" sy="1000" algn="ctr" rotWithShape="0">
                              <a:srgbClr val="000000"/>
                            </a:outerShdw>
                          </a:effectLst>
                          <a:latin typeface="Bahnschrift SemiBold Condensed" panose="020B0502040204020203" pitchFamily="34" charset="0"/>
                          <a:ea typeface="Roboto Light" panose="02000000000000000000" pitchFamily="2" charset="0"/>
                          <a:cs typeface="Times New Roman" panose="02020603050405020304" pitchFamily="18" charset="0"/>
                        </a:rPr>
                        <a:t>Нормативные правовые акты:</a:t>
                      </a:r>
                    </a:p>
                  </a:txBody>
                  <a:tcPr marL="612000" marR="612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1155102"/>
                  </a:ext>
                </a:extLst>
              </a:tr>
              <a:tr h="1441681">
                <a:tc gridSpan="2">
                  <a:txBody>
                    <a:bodyPr/>
                    <a:lstStyle/>
                    <a:p>
                      <a:pPr marL="0" marR="0" lvl="0" indent="0" algn="just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entury Gothic" panose="020B0502020202020204" pitchFamily="34" charset="0"/>
                        <a:buNone/>
                        <a:tabLst/>
                        <a:defRPr/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Закон Донецкой Народной Республики  № 37-IHC от 30.04.2015 «Об основах общеобязательного социального страхования».</a:t>
                      </a:r>
                    </a:p>
                    <a:p>
                      <a:pPr marL="0" marR="0" lvl="0" indent="0" algn="just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entury Gothic" panose="020B0502020202020204" pitchFamily="34" charset="0"/>
                        <a:buNone/>
                        <a:tabLst/>
                        <a:defRPr/>
                      </a:pPr>
                      <a:endParaRPr lang="ru-RU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entury Gothic" panose="020B0502020202020204" pitchFamily="34" charset="0"/>
                        <a:buNone/>
                        <a:tabLst/>
                        <a:defRPr/>
                      </a:pPr>
                      <a:endParaRPr lang="ru-RU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entury Gothic" panose="020B0502020202020204" pitchFamily="34" charset="0"/>
                        <a:buNone/>
                        <a:tabLst/>
                        <a:defRPr/>
                      </a:pPr>
                      <a:endParaRPr lang="ru-RU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612000" marR="612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03956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8C364F6-1792-4658-9E0B-64CFDDBEDFEB}"/>
              </a:ext>
            </a:extLst>
          </p:cNvPr>
          <p:cNvSpPr txBox="1"/>
          <p:nvPr/>
        </p:nvSpPr>
        <p:spPr>
          <a:xfrm>
            <a:off x="-25076" y="-2798"/>
            <a:ext cx="12217076" cy="2723823"/>
          </a:xfrm>
          <a:prstGeom prst="rect">
            <a:avLst/>
          </a:prstGeom>
          <a:gradFill flip="none" rotWithShape="1">
            <a:gsLst>
              <a:gs pos="96000">
                <a:schemeClr val="accent1"/>
              </a:gs>
              <a:gs pos="62000">
                <a:srgbClr val="CAD8EC"/>
              </a:gs>
              <a:gs pos="38000">
                <a:srgbClr val="D2DFF1"/>
              </a:gs>
              <a:gs pos="53000">
                <a:schemeClr val="bg1"/>
              </a:gs>
              <a:gs pos="0">
                <a:schemeClr val="accent1"/>
              </a:gs>
              <a:gs pos="15000">
                <a:srgbClr val="7799D4"/>
              </a:gs>
              <a:gs pos="78000">
                <a:srgbClr val="7B98CC"/>
              </a:gs>
            </a:gsLst>
            <a:lin ang="17400000" scaled="0"/>
            <a:tileRect/>
          </a:gradFill>
          <a:ln w="57150" cmpd="dbl">
            <a:noFill/>
            <a:prstDash val="sysDot"/>
          </a:ln>
        </p:spPr>
        <p:txBody>
          <a:bodyPr wrap="square" rtlCol="0">
            <a:spAutoFit/>
          </a:bodyPr>
          <a:lstStyle/>
          <a:p>
            <a:pPr marL="893763" algn="ctr" defTabSz="609585">
              <a:defRPr/>
            </a:pPr>
            <a:r>
              <a:rPr lang="ru-RU" sz="4000" b="1" kern="1200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Bahnschrift SemiBold Condensed" panose="020B0502040204020203" pitchFamily="34" charset="0"/>
                <a:ea typeface="Roboto Light" panose="02000000000000000000" pitchFamily="2" charset="0"/>
                <a:cs typeface="Times New Roman" panose="02020603050405020304" pitchFamily="18" charset="0"/>
              </a:rPr>
              <a:t>ПОСТАНОВКА НА УЧЕТ В ФОНД </a:t>
            </a:r>
          </a:p>
          <a:p>
            <a:pPr marL="893763" algn="ctr" defTabSz="609585">
              <a:defRPr/>
            </a:pPr>
            <a:r>
              <a:rPr lang="ru-RU" sz="4000" b="1" kern="1200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Bahnschrift SemiBold Condensed" panose="020B0502040204020203" pitchFamily="34" charset="0"/>
                <a:ea typeface="Roboto Light" panose="02000000000000000000" pitchFamily="2" charset="0"/>
                <a:cs typeface="Times New Roman" panose="02020603050405020304" pitchFamily="18" charset="0"/>
              </a:rPr>
              <a:t>СОЦИАЛЬНОГО СТРАХОВАНИЯ НА СЛУЧАЙ ВРЕМЕННОЙ НЕТРУДОСПОСОБНОСТИ И В СВЯЗИ С МАТЕРИНСТВОМ </a:t>
            </a:r>
          </a:p>
          <a:p>
            <a:pPr marL="893763" algn="ctr" defTabSz="609585">
              <a:defRPr/>
            </a:pPr>
            <a:r>
              <a:rPr lang="ru-RU" sz="4000" b="1" kern="1200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Bahnschrift SemiBold Condensed" panose="020B0502040204020203" pitchFamily="34" charset="0"/>
                <a:ea typeface="Roboto Light" panose="02000000000000000000" pitchFamily="2" charset="0"/>
                <a:cs typeface="Times New Roman" panose="02020603050405020304" pitchFamily="18" charset="0"/>
              </a:rPr>
              <a:t>ДОНЕЦКОЙ НАРОДНОЙ РЕСПУБЛИКИ ЮРИДИЧЕСКИХ ЛИЦ</a:t>
            </a:r>
            <a:endParaRPr lang="ru-RU" sz="900" b="1" kern="1200" dirty="0">
              <a:ln w="6350"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Bahnschrift SemiBold Condensed" panose="020B0502040204020203" pitchFamily="34" charset="0"/>
              <a:ea typeface="Roboto Light" panose="02000000000000000000" pitchFamily="2" charset="0"/>
              <a:cs typeface="Times New Roman" panose="02020603050405020304" pitchFamily="18" charset="0"/>
            </a:endParaRPr>
          </a:p>
          <a:p>
            <a:pPr marL="893763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lang="ru-RU" sz="1100" b="1" dirty="0">
              <a:ln w="6350"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152400" dist="50800" sx="1000" sy="1000" algn="ctr" rotWithShape="0">
                  <a:srgbClr val="000000"/>
                </a:outerShdw>
              </a:effectLst>
              <a:latin typeface="Bahnschrift SemiBold Condensed" panose="020B0502040204020203" pitchFamily="34" charset="0"/>
              <a:ea typeface="Roboto Light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69DA4BA-136D-464B-8C0A-F285A7A163A2}"/>
              </a:ext>
            </a:extLst>
          </p:cNvPr>
          <p:cNvSpPr txBox="1"/>
          <p:nvPr/>
        </p:nvSpPr>
        <p:spPr>
          <a:xfrm>
            <a:off x="11585514" y="1559054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3538965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048C7A4-A65D-4A15-ACF5-0470F216A5F4}"/>
              </a:ext>
            </a:extLst>
          </p:cNvPr>
          <p:cNvSpPr txBox="1"/>
          <p:nvPr/>
        </p:nvSpPr>
        <p:spPr>
          <a:xfrm>
            <a:off x="0" y="14274646"/>
            <a:ext cx="6216624" cy="873760"/>
          </a:xfrm>
          <a:prstGeom prst="rect">
            <a:avLst/>
          </a:prstGeom>
          <a:gradFill>
            <a:gsLst>
              <a:gs pos="13000">
                <a:schemeClr val="accent1">
                  <a:lumMod val="18000"/>
                  <a:lumOff val="82000"/>
                  <a:alpha val="57000"/>
                </a:schemeClr>
              </a:gs>
              <a:gs pos="40000">
                <a:schemeClr val="accent1">
                  <a:lumMod val="45000"/>
                  <a:lumOff val="55000"/>
                </a:schemeClr>
              </a:gs>
              <a:gs pos="67000">
                <a:schemeClr val="accent1">
                  <a:alpha val="60000"/>
                </a:schemeClr>
              </a:gs>
              <a:gs pos="92000">
                <a:schemeClr val="bg1"/>
              </a:gs>
            </a:gsLst>
            <a:lin ang="18900000" scaled="1"/>
          </a:gra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F3048E-185F-4F31-B007-4BE37D121B8B}"/>
              </a:ext>
            </a:extLst>
          </p:cNvPr>
          <p:cNvSpPr txBox="1"/>
          <p:nvPr/>
        </p:nvSpPr>
        <p:spPr>
          <a:xfrm>
            <a:off x="0" y="8508923"/>
            <a:ext cx="6216624" cy="873760"/>
          </a:xfrm>
          <a:prstGeom prst="rect">
            <a:avLst/>
          </a:prstGeom>
          <a:gradFill>
            <a:gsLst>
              <a:gs pos="13000">
                <a:schemeClr val="accent1">
                  <a:lumMod val="18000"/>
                  <a:lumOff val="82000"/>
                  <a:alpha val="57000"/>
                </a:schemeClr>
              </a:gs>
              <a:gs pos="40000">
                <a:schemeClr val="accent1">
                  <a:lumMod val="45000"/>
                  <a:lumOff val="55000"/>
                </a:schemeClr>
              </a:gs>
              <a:gs pos="67000">
                <a:schemeClr val="accent1">
                  <a:alpha val="60000"/>
                </a:schemeClr>
              </a:gs>
              <a:gs pos="92000">
                <a:schemeClr val="bg1"/>
              </a:gs>
            </a:gsLst>
            <a:lin ang="18900000" scaled="1"/>
          </a:gra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B7BF5C-FC06-4D14-A47A-B1BA22EB1DAF}"/>
              </a:ext>
            </a:extLst>
          </p:cNvPr>
          <p:cNvSpPr txBox="1"/>
          <p:nvPr/>
        </p:nvSpPr>
        <p:spPr>
          <a:xfrm>
            <a:off x="-25076" y="2885440"/>
            <a:ext cx="6282340" cy="731520"/>
          </a:xfrm>
          <a:prstGeom prst="rect">
            <a:avLst/>
          </a:prstGeom>
          <a:gradFill>
            <a:gsLst>
              <a:gs pos="13000">
                <a:schemeClr val="accent1">
                  <a:lumMod val="18000"/>
                  <a:lumOff val="82000"/>
                  <a:alpha val="57000"/>
                </a:schemeClr>
              </a:gs>
              <a:gs pos="40000">
                <a:schemeClr val="accent1">
                  <a:lumMod val="45000"/>
                  <a:lumOff val="55000"/>
                </a:schemeClr>
              </a:gs>
              <a:gs pos="67000">
                <a:schemeClr val="accent1">
                  <a:alpha val="60000"/>
                </a:schemeClr>
              </a:gs>
              <a:gs pos="92000">
                <a:schemeClr val="bg1"/>
              </a:gs>
            </a:gsLst>
            <a:lin ang="18900000" scaled="1"/>
          </a:gra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7" name="Таблица 3">
            <a:extLst>
              <a:ext uri="{FF2B5EF4-FFF2-40B4-BE49-F238E27FC236}">
                <a16:creationId xmlns:a16="http://schemas.microsoft.com/office/drawing/2014/main" id="{E07F7247-5E90-4744-B29E-7002208936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128719"/>
              </p:ext>
            </p:extLst>
          </p:nvPr>
        </p:nvGraphicFramePr>
        <p:xfrm>
          <a:off x="0" y="2885440"/>
          <a:ext cx="12456160" cy="142108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64527">
                  <a:extLst>
                    <a:ext uri="{9D8B030D-6E8A-4147-A177-3AD203B41FA5}">
                      <a16:colId xmlns:a16="http://schemas.microsoft.com/office/drawing/2014/main" val="3686409933"/>
                    </a:ext>
                  </a:extLst>
                </a:gridCol>
                <a:gridCol w="6291633">
                  <a:extLst>
                    <a:ext uri="{9D8B030D-6E8A-4147-A177-3AD203B41FA5}">
                      <a16:colId xmlns:a16="http://schemas.microsoft.com/office/drawing/2014/main" val="1439748137"/>
                    </a:ext>
                  </a:extLst>
                </a:gridCol>
              </a:tblGrid>
              <a:tr h="750897">
                <a:tc gridSpan="2">
                  <a:txBody>
                    <a:bodyPr/>
                    <a:lstStyle/>
                    <a:p>
                      <a:pPr marL="0" indent="0"/>
                      <a:r>
                        <a:rPr lang="ru-RU" sz="3300" b="1" kern="1200" dirty="0">
                          <a:ln w="6350"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152400" dist="50800" sx="1000" sy="1000" algn="ctr" rotWithShape="0">
                              <a:srgbClr val="000000"/>
                            </a:outerShdw>
                          </a:effectLst>
                          <a:latin typeface="Bahnschrift SemiBold Condensed" panose="020B0502040204020203" pitchFamily="34" charset="0"/>
                          <a:ea typeface="Roboto Light" panose="02000000000000000000" pitchFamily="2" charset="0"/>
                          <a:cs typeface="Times New Roman" panose="02020603050405020304" pitchFamily="18" charset="0"/>
                        </a:rPr>
                        <a:t>Услугу предоставляет:</a:t>
                      </a:r>
                    </a:p>
                  </a:txBody>
                  <a:tcPr marL="540000" marR="792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604601"/>
                  </a:ext>
                </a:extLst>
              </a:tr>
              <a:tr h="4663440"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Фонд социального страхования 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на случай временной нетрудоспособности </a:t>
                      </a:r>
                    </a:p>
                    <a:p>
                      <a:pPr marL="0" algn="just" defTabSz="914400" rtl="0" eaLnBrk="1" latinLnBrk="0" hangingPunct="1"/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и в связи с материнством </a:t>
                      </a:r>
                    </a:p>
                    <a:p>
                      <a:pPr marL="0" algn="just" defTabSz="914400" rtl="0" eaLnBrk="1" latinLnBrk="0" hangingPunct="1"/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Донецкой Народной Республики </a:t>
                      </a:r>
                      <a:endParaRPr lang="ru-RU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/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Адрес: г.</a:t>
                      </a:r>
                      <a:r>
                        <a:rPr lang="en-US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Донецк, </a:t>
                      </a:r>
                    </a:p>
                    <a:p>
                      <a:pPr marL="0" algn="just" defTabSz="914400" rtl="0" eaLnBrk="1" latinLnBrk="0" hangingPunct="1"/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ул. Розы Люксембург, д.9</a:t>
                      </a:r>
                    </a:p>
                    <a:p>
                      <a:pPr marL="0" algn="just" defTabSz="914400" rtl="0" eaLnBrk="1" latinLnBrk="0" hangingPunct="1"/>
                      <a:r>
                        <a:rPr lang="pt-BR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E-mail: </a:t>
                      </a:r>
                      <a:r>
                        <a:rPr lang="en-US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fsssvn_dnr@mail.ru</a:t>
                      </a:r>
                      <a:endParaRPr lang="ru-RU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pt-BR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Сайт: http://www.fsssvn-dnr.ru/index.html</a:t>
                      </a:r>
                      <a:endParaRPr lang="ru-RU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/>
                      <a:r>
                        <a:rPr lang="pt-BR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(062) 334-14-65</a:t>
                      </a: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, (</a:t>
                      </a:r>
                      <a:r>
                        <a:rPr lang="pt-BR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071</a:t>
                      </a: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) </a:t>
                      </a:r>
                      <a:r>
                        <a:rPr lang="pt-BR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333-25-01</a:t>
                      </a: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.</a:t>
                      </a:r>
                      <a:endParaRPr lang="pt-BR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540000" marR="828000">
                    <a:noFill/>
                  </a:tcPr>
                </a:tc>
                <a:tc>
                  <a:txBody>
                    <a:bodyPr/>
                    <a:lstStyle/>
                    <a:p>
                      <a:pPr marL="711200" indent="0" algn="just" defTabSz="914400" rtl="0" eaLnBrk="1" latinLnBrk="0" hangingPunct="1">
                        <a:tabLst>
                          <a:tab pos="812800" algn="l"/>
                        </a:tabLst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В городах и районах </a:t>
                      </a:r>
                    </a:p>
                    <a:p>
                      <a:pPr marL="711200" indent="0" algn="just" defTabSz="914400" rtl="0" eaLnBrk="1" latinLnBrk="0" hangingPunct="1">
                        <a:tabLst>
                          <a:tab pos="812800" algn="l"/>
                        </a:tabLst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Донецкой Народной Республики - территориальные отделения Фонда</a:t>
                      </a:r>
                      <a:endParaRPr lang="ru-RU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0" marR="82800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2084873"/>
                  </a:ext>
                </a:extLst>
              </a:tr>
              <a:tr h="985520">
                <a:tc gridSpan="2">
                  <a:txBody>
                    <a:bodyPr/>
                    <a:lstStyle/>
                    <a:p>
                      <a:pPr marL="0" indent="0" algn="l" defTabSz="914400" rtl="0" eaLnBrk="1" latinLnBrk="0" hangingPunct="1"/>
                      <a:r>
                        <a:rPr lang="ru-RU" sz="3300" b="1" kern="1200" dirty="0">
                          <a:ln w="6350"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152400" dist="50800" sx="1000" sy="1000" algn="ctr" rotWithShape="0">
                              <a:srgbClr val="000000"/>
                            </a:outerShdw>
                          </a:effectLst>
                          <a:latin typeface="Bahnschrift SemiBold Condensed" panose="020B0502040204020203" pitchFamily="34" charset="0"/>
                          <a:ea typeface="Roboto Light" panose="02000000000000000000" pitchFamily="2" charset="0"/>
                          <a:cs typeface="Times New Roman" panose="02020603050405020304" pitchFamily="18" charset="0"/>
                        </a:rPr>
                        <a:t>Необходимые документы:</a:t>
                      </a:r>
                    </a:p>
                  </a:txBody>
                  <a:tcPr marL="540000" marR="828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040766"/>
                  </a:ext>
                </a:extLst>
              </a:tr>
              <a:tr h="4254294">
                <a:tc gridSpan="2">
                  <a:txBody>
                    <a:bodyPr/>
                    <a:lstStyle/>
                    <a:p>
                      <a:pPr marL="0" indent="-457200" algn="l" defTabSz="914400" rtl="0" eaLnBrk="1" latinLnBrk="0" hangingPunct="1">
                        <a:buFont typeface="+mj-lt"/>
                        <a:buAutoNum type="arabicPeriod"/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4" action="ppaction://hlinkfile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Заявление о постановке на учет</a:t>
                      </a: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5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Копия свидетельства о регистрации физического лица-предпринимателя или копия выписки из Единого государственного реестра юридических лиц и физических лиц-предпринимателей</a:t>
                      </a: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indent="-457200" algn="l" defTabSz="914400" rtl="0" eaLnBrk="1" latinLnBrk="0" hangingPunct="1">
                        <a:buFont typeface="+mj-lt"/>
                        <a:buAutoNum type="arabicPeriod"/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Копия паспорта.</a:t>
                      </a:r>
                    </a:p>
                    <a:p>
                      <a:pPr marL="0" indent="-457200" algn="l" defTabSz="914400" rtl="0" eaLnBrk="1" latinLnBrk="0" hangingPunct="1">
                        <a:buFont typeface="+mj-lt"/>
                        <a:buAutoNum type="arabicPeriod"/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Копия справки о присвоении идентификационного номера.</a:t>
                      </a:r>
                    </a:p>
                    <a:p>
                      <a:pPr marL="0" indent="-457200" algn="l" defTabSz="914400" rtl="0" eaLnBrk="1" latinLnBrk="0" hangingPunct="1">
                        <a:buFont typeface="+mj-lt"/>
                        <a:buAutoNum type="arabicPeriod"/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6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Копия справки из районной налоговой инспекции</a:t>
                      </a: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7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Копия справки из Реестра статистических единиц, выданной органами статистики. </a:t>
                      </a:r>
                      <a:endParaRPr lang="ru-RU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Копии договоров с наемными работниками (при наличии наемных работников).</a:t>
                      </a:r>
                    </a:p>
                    <a:p>
                      <a:pPr marL="0" indent="0" algn="l" defTabSz="914400" rtl="0" eaLnBrk="1" latinLnBrk="0" hangingPunct="1">
                        <a:buFont typeface="+mj-lt"/>
                        <a:buNone/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Все копии документов должны быть заверены подписью и печатью (при наличии) физического лица-предпринимателя.</a:t>
                      </a:r>
                    </a:p>
                  </a:txBody>
                  <a:tcPr marL="540000" marR="828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645354"/>
                  </a:ext>
                </a:extLst>
              </a:tr>
              <a:tr h="965200">
                <a:tc gridSpan="2">
                  <a:txBody>
                    <a:bodyPr/>
                    <a:lstStyle/>
                    <a:p>
                      <a:r>
                        <a:rPr lang="ru-RU" sz="3300" b="1" kern="1200" dirty="0">
                          <a:ln w="6350"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152400" dist="50800" sx="1000" sy="1000" algn="ctr" rotWithShape="0">
                              <a:srgbClr val="000000"/>
                            </a:outerShdw>
                          </a:effectLst>
                          <a:latin typeface="Bahnschrift SemiBold Condensed" panose="020B0502040204020203" pitchFamily="34" charset="0"/>
                          <a:ea typeface="Roboto Light" panose="02000000000000000000" pitchFamily="2" charset="0"/>
                          <a:cs typeface="Times New Roman" panose="02020603050405020304" pitchFamily="18" charset="0"/>
                        </a:rPr>
                        <a:t>Нормативные правовые акты:</a:t>
                      </a:r>
                    </a:p>
                  </a:txBody>
                  <a:tcPr marL="540000" marR="828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1155102"/>
                  </a:ext>
                </a:extLst>
              </a:tr>
              <a:tr h="1938521">
                <a:tc gridSpan="2">
                  <a:txBody>
                    <a:bodyPr/>
                    <a:lstStyle/>
                    <a:p>
                      <a:pPr marL="0" marR="0" lvl="0" indent="0" algn="just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entury Gothic" panose="020B0502020202020204" pitchFamily="34" charset="0"/>
                        <a:buNone/>
                        <a:tabLst/>
                        <a:defRPr/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Закон Донецкой Народной Республики  № 37-IHC от 30.04.2015 «Об основах общеобязательного социального страхования».</a:t>
                      </a:r>
                    </a:p>
                  </a:txBody>
                  <a:tcPr marL="540000" marR="828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03956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54DC5A0-10B2-4360-ABAB-00092B080466}"/>
              </a:ext>
            </a:extLst>
          </p:cNvPr>
          <p:cNvSpPr txBox="1"/>
          <p:nvPr/>
        </p:nvSpPr>
        <p:spPr>
          <a:xfrm>
            <a:off x="-25076" y="0"/>
            <a:ext cx="12217076" cy="2723823"/>
          </a:xfrm>
          <a:prstGeom prst="rect">
            <a:avLst/>
          </a:prstGeom>
          <a:gradFill flip="none" rotWithShape="1">
            <a:gsLst>
              <a:gs pos="96000">
                <a:schemeClr val="accent1"/>
              </a:gs>
              <a:gs pos="62000">
                <a:srgbClr val="CAD8EC"/>
              </a:gs>
              <a:gs pos="38000">
                <a:srgbClr val="D2DFF1"/>
              </a:gs>
              <a:gs pos="53000">
                <a:schemeClr val="bg1"/>
              </a:gs>
              <a:gs pos="0">
                <a:schemeClr val="accent1"/>
              </a:gs>
              <a:gs pos="15000">
                <a:srgbClr val="7799D4"/>
              </a:gs>
              <a:gs pos="78000">
                <a:srgbClr val="7B98CC"/>
              </a:gs>
            </a:gsLst>
            <a:lin ang="17400000" scaled="0"/>
            <a:tileRect/>
          </a:gradFill>
          <a:ln w="57150" cmpd="dbl">
            <a:noFill/>
            <a:prstDash val="sysDot"/>
          </a:ln>
        </p:spPr>
        <p:txBody>
          <a:bodyPr wrap="square" rtlCol="0">
            <a:spAutoFit/>
          </a:bodyPr>
          <a:lstStyle/>
          <a:p>
            <a:pPr marL="893763" algn="ctr" defTabSz="609585">
              <a:defRPr/>
            </a:pPr>
            <a:r>
              <a:rPr lang="ru-RU" sz="4000" b="1" kern="1200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Bahnschrift SemiBold Condensed" panose="020B0502040204020203" pitchFamily="34" charset="0"/>
                <a:ea typeface="Roboto Light" panose="02000000000000000000" pitchFamily="2" charset="0"/>
                <a:cs typeface="Times New Roman" panose="02020603050405020304" pitchFamily="18" charset="0"/>
              </a:rPr>
              <a:t>ПОСТАНОВКА НА УЧЕТ В ФОНД </a:t>
            </a:r>
          </a:p>
          <a:p>
            <a:pPr marL="893763" algn="ctr" defTabSz="609585">
              <a:defRPr/>
            </a:pPr>
            <a:r>
              <a:rPr lang="ru-RU" sz="4000" b="1" kern="1200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Bahnschrift SemiBold Condensed" panose="020B0502040204020203" pitchFamily="34" charset="0"/>
                <a:ea typeface="Roboto Light" panose="02000000000000000000" pitchFamily="2" charset="0"/>
                <a:cs typeface="Times New Roman" panose="02020603050405020304" pitchFamily="18" charset="0"/>
              </a:rPr>
              <a:t>СОЦИАЛЬНОГО СТРАХОВАНИЯ НА СЛУЧАЙ ВРЕМЕННОЙ НЕТРУДОСПОСОБНОСТИ И В СВЯЗИ С МАТЕРИНСТВОМ ДОНЕЦКОЙ НАРОДНОЙ РЕСПУБЛИКИ ФИЗИЧЕСКИХ ЛИЦ-ПРЕДПРИНИМАТЕЛЕЙ</a:t>
            </a:r>
          </a:p>
          <a:p>
            <a:pPr marL="893763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lang="ru-RU" sz="1100" b="1" dirty="0">
              <a:ln w="6350"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152400" dist="50800" sx="1000" sy="1000" algn="ctr" rotWithShape="0">
                  <a:srgbClr val="000000"/>
                </a:outerShdw>
              </a:effectLst>
              <a:latin typeface="Bahnschrift SemiBold Condensed" panose="020B0502040204020203" pitchFamily="34" charset="0"/>
              <a:ea typeface="Roboto Light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BA1927F-1D41-4F07-84C0-A3461845A974}"/>
              </a:ext>
            </a:extLst>
          </p:cNvPr>
          <p:cNvSpPr txBox="1"/>
          <p:nvPr/>
        </p:nvSpPr>
        <p:spPr>
          <a:xfrm>
            <a:off x="11585514" y="1561086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3848487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2">
            <a:extLst>
              <a:ext uri="{FF2B5EF4-FFF2-40B4-BE49-F238E27FC236}">
                <a16:creationId xmlns:a16="http://schemas.microsoft.com/office/drawing/2014/main" id="{27F9B5BB-7E80-49DD-A440-62E99B36431F}"/>
              </a:ext>
            </a:extLst>
          </p:cNvPr>
          <p:cNvSpPr txBox="1">
            <a:spLocks/>
          </p:cNvSpPr>
          <p:nvPr/>
        </p:nvSpPr>
        <p:spPr>
          <a:xfrm>
            <a:off x="1873768" y="7112000"/>
            <a:ext cx="9261591" cy="2722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80990" indent="-380990" algn="l" defTabSz="609585" rtl="0" eaLnBrk="1" latinLnBrk="0" hangingPunct="1">
              <a:spcBef>
                <a:spcPct val="20000"/>
              </a:spcBef>
              <a:spcAft>
                <a:spcPts val="8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667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990575" indent="-380990" algn="l" defTabSz="609585" rtl="0" eaLnBrk="1" latinLnBrk="0" hangingPunct="1">
              <a:spcBef>
                <a:spcPct val="20000"/>
              </a:spcBef>
              <a:spcAft>
                <a:spcPts val="8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600160" indent="-380990" algn="l" defTabSz="609585" rtl="0" eaLnBrk="1" latinLnBrk="0" hangingPunct="1">
              <a:spcBef>
                <a:spcPct val="20000"/>
              </a:spcBef>
              <a:spcAft>
                <a:spcPts val="8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133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2057349" indent="-228594" algn="l" defTabSz="609585" rtl="0" eaLnBrk="1" latinLnBrk="0" hangingPunct="1">
              <a:spcBef>
                <a:spcPct val="20000"/>
              </a:spcBef>
              <a:spcAft>
                <a:spcPts val="8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67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666933" indent="-228594" algn="l" defTabSz="609585" rtl="0" eaLnBrk="1" latinLnBrk="0" hangingPunct="1">
              <a:spcBef>
                <a:spcPct val="20000"/>
              </a:spcBef>
              <a:spcAft>
                <a:spcPts val="8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67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spcAft>
                <a:spcPts val="8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67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spcAft>
                <a:spcPts val="8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67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spcAft>
                <a:spcPts val="8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67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spcAft>
                <a:spcPts val="8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67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563" indent="0" algn="just">
              <a:buSzPct val="150000"/>
              <a:buNone/>
              <a:tabLst>
                <a:tab pos="3128963" algn="l"/>
              </a:tabLst>
            </a:pPr>
            <a:r>
              <a:rPr lang="ru-RU" sz="48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юридических лиц</a:t>
            </a:r>
            <a:endParaRPr lang="ru-RU" sz="4800" b="1" dirty="0">
              <a:ln w="6350">
                <a:noFill/>
              </a:ln>
              <a:solidFill>
                <a:schemeClr val="accent1">
                  <a:lumMod val="50000"/>
                </a:schemeClr>
              </a:solidFill>
              <a:latin typeface="Bahnschrift SemiBold Condensed" panose="020B0502040204020203" pitchFamily="34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marL="182563" indent="0" algn="just">
              <a:buSzPct val="150000"/>
              <a:buNone/>
              <a:tabLst>
                <a:tab pos="3128963" algn="l"/>
              </a:tabLst>
            </a:pPr>
            <a:r>
              <a:rPr lang="ru-RU" sz="48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физических</a:t>
            </a:r>
            <a:r>
              <a:rPr lang="ru-RU" sz="4800" b="1" dirty="0">
                <a:solidFill>
                  <a:schemeClr val="bg2"/>
                </a:solid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48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лиц-предпринимателей</a:t>
            </a:r>
            <a:endParaRPr lang="ru-RU" sz="4800" b="1" dirty="0">
              <a:ln w="6350">
                <a:noFill/>
              </a:ln>
              <a:solidFill>
                <a:schemeClr val="accent1">
                  <a:lumMod val="50000"/>
                </a:schemeClr>
              </a:solidFill>
              <a:latin typeface="Bahnschrift SemiBold Condensed" panose="020B0502040204020203" pitchFamily="34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7F480B48-A28D-4E8C-B2DF-27D2D5F69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600" y="3495040"/>
            <a:ext cx="10403840" cy="3885448"/>
          </a:xfrm>
          <a:ln>
            <a:gradFill flip="none" rotWithShape="1">
              <a:gsLst>
                <a:gs pos="70000">
                  <a:srgbClr val="8EAADB"/>
                </a:gs>
                <a:gs pos="14000">
                  <a:schemeClr val="accent1"/>
                </a:gs>
                <a:gs pos="22000">
                  <a:schemeClr val="accent1">
                    <a:lumMod val="45000"/>
                    <a:lumOff val="55000"/>
                  </a:schemeClr>
                </a:gs>
                <a:gs pos="50000">
                  <a:schemeClr val="accent1">
                    <a:lumMod val="45000"/>
                    <a:lumOff val="55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0" scaled="1"/>
              <a:tileRect/>
            </a:gradFill>
          </a:ln>
        </p:spPr>
        <p:txBody>
          <a:bodyPr>
            <a:noAutofit/>
          </a:bodyPr>
          <a:lstStyle/>
          <a:p>
            <a:pPr marL="80963" algn="ctr">
              <a:spcBef>
                <a:spcPts val="0"/>
              </a:spcBef>
              <a:spcAft>
                <a:spcPts val="0"/>
              </a:spcAft>
            </a:pPr>
            <a:r>
              <a:rPr lang="ru-RU" sz="56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</a:rPr>
              <a:t>Постановка на учет </a:t>
            </a:r>
            <a:br>
              <a:rPr lang="ru-RU" sz="56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</a:rPr>
            </a:br>
            <a:r>
              <a:rPr lang="ru-RU" sz="56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</a:rPr>
              <a:t>в Фонд социального страхования </a:t>
            </a:r>
            <a:br>
              <a:rPr lang="ru-RU" sz="56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</a:rPr>
            </a:br>
            <a:r>
              <a:rPr lang="ru-RU" sz="56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</a:rPr>
              <a:t>от несчастных случаев на производстве </a:t>
            </a:r>
            <a:br>
              <a:rPr lang="ru-RU" sz="56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</a:rPr>
            </a:br>
            <a:r>
              <a:rPr lang="ru-RU" sz="56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</a:rPr>
              <a:t>и профессиональных заболеваний </a:t>
            </a:r>
            <a:br>
              <a:rPr lang="ru-RU" sz="56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</a:rPr>
            </a:br>
            <a:r>
              <a:rPr lang="ru-RU" sz="56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</a:rPr>
              <a:t>Донецкой Народной Республики </a:t>
            </a:r>
            <a:endParaRPr lang="ru-RU" sz="5600" dirty="0"/>
          </a:p>
        </p:txBody>
      </p:sp>
      <p:pic>
        <p:nvPicPr>
          <p:cNvPr id="4" name="Рисунок 3" descr="Шевроны со сплошной заливкой">
            <a:extLst>
              <a:ext uri="{FF2B5EF4-FFF2-40B4-BE49-F238E27FC236}">
                <a16:creationId xmlns:a16="http://schemas.microsoft.com/office/drawing/2014/main" id="{2A6C9ABF-3663-46FE-8F99-2480F97071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17600" y="7749915"/>
            <a:ext cx="756169" cy="756169"/>
          </a:xfrm>
          <a:prstGeom prst="rect">
            <a:avLst/>
          </a:prstGeom>
        </p:spPr>
      </p:pic>
      <p:pic>
        <p:nvPicPr>
          <p:cNvPr id="5" name="Рисунок 4" descr="Шевроны со сплошной заливкой">
            <a:extLst>
              <a:ext uri="{FF2B5EF4-FFF2-40B4-BE49-F238E27FC236}">
                <a16:creationId xmlns:a16="http://schemas.microsoft.com/office/drawing/2014/main" id="{5CAA4D24-0378-4A34-96CE-396E282B15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17598" y="8709284"/>
            <a:ext cx="756169" cy="7561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93C7AE1-F5FC-4041-B29D-D7B8A4FD7BA6}"/>
              </a:ext>
            </a:extLst>
          </p:cNvPr>
          <p:cNvSpPr txBox="1"/>
          <p:nvPr/>
        </p:nvSpPr>
        <p:spPr>
          <a:xfrm>
            <a:off x="11585514" y="1561086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21725319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72FDD212-A4D8-498F-88CF-F470ADCC2016}"/>
              </a:ext>
            </a:extLst>
          </p:cNvPr>
          <p:cNvSpPr txBox="1"/>
          <p:nvPr/>
        </p:nvSpPr>
        <p:spPr>
          <a:xfrm>
            <a:off x="0" y="12017640"/>
            <a:ext cx="6257264" cy="731520"/>
          </a:xfrm>
          <a:prstGeom prst="rect">
            <a:avLst/>
          </a:prstGeom>
          <a:gradFill>
            <a:gsLst>
              <a:gs pos="13000">
                <a:schemeClr val="accent1">
                  <a:lumMod val="18000"/>
                  <a:lumOff val="82000"/>
                  <a:alpha val="57000"/>
                </a:schemeClr>
              </a:gs>
              <a:gs pos="40000">
                <a:schemeClr val="accent1">
                  <a:lumMod val="45000"/>
                  <a:lumOff val="55000"/>
                </a:schemeClr>
              </a:gs>
              <a:gs pos="67000">
                <a:schemeClr val="accent1">
                  <a:alpha val="60000"/>
                </a:schemeClr>
              </a:gs>
              <a:gs pos="92000">
                <a:schemeClr val="bg1"/>
              </a:gs>
            </a:gsLst>
            <a:lin ang="18900000" scaled="1"/>
          </a:gra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5A0ACA-965C-4BA5-A01B-2919E4EEA737}"/>
              </a:ext>
            </a:extLst>
          </p:cNvPr>
          <p:cNvSpPr txBox="1"/>
          <p:nvPr/>
        </p:nvSpPr>
        <p:spPr>
          <a:xfrm>
            <a:off x="-25076" y="2766902"/>
            <a:ext cx="6282340" cy="731520"/>
          </a:xfrm>
          <a:prstGeom prst="rect">
            <a:avLst/>
          </a:prstGeom>
          <a:gradFill>
            <a:gsLst>
              <a:gs pos="13000">
                <a:schemeClr val="accent1">
                  <a:lumMod val="18000"/>
                  <a:lumOff val="82000"/>
                  <a:alpha val="57000"/>
                </a:schemeClr>
              </a:gs>
              <a:gs pos="40000">
                <a:schemeClr val="accent1">
                  <a:lumMod val="45000"/>
                  <a:lumOff val="55000"/>
                </a:schemeClr>
              </a:gs>
              <a:gs pos="67000">
                <a:schemeClr val="accent1">
                  <a:alpha val="60000"/>
                </a:schemeClr>
              </a:gs>
              <a:gs pos="92000">
                <a:schemeClr val="bg1"/>
              </a:gs>
            </a:gsLst>
            <a:lin ang="18900000" scaled="1"/>
          </a:gra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82E484-D29A-40FE-A906-69FF55F78A69}"/>
              </a:ext>
            </a:extLst>
          </p:cNvPr>
          <p:cNvSpPr txBox="1"/>
          <p:nvPr/>
        </p:nvSpPr>
        <p:spPr>
          <a:xfrm>
            <a:off x="-25076" y="8353886"/>
            <a:ext cx="6282340" cy="731520"/>
          </a:xfrm>
          <a:prstGeom prst="rect">
            <a:avLst/>
          </a:prstGeom>
          <a:gradFill>
            <a:gsLst>
              <a:gs pos="13000">
                <a:schemeClr val="accent1">
                  <a:lumMod val="18000"/>
                  <a:lumOff val="82000"/>
                  <a:alpha val="57000"/>
                </a:schemeClr>
              </a:gs>
              <a:gs pos="40000">
                <a:schemeClr val="accent1">
                  <a:lumMod val="45000"/>
                  <a:lumOff val="55000"/>
                </a:schemeClr>
              </a:gs>
              <a:gs pos="67000">
                <a:schemeClr val="accent1">
                  <a:alpha val="60000"/>
                </a:schemeClr>
              </a:gs>
              <a:gs pos="92000">
                <a:schemeClr val="bg1"/>
              </a:gs>
            </a:gsLst>
            <a:lin ang="18900000" scaled="1"/>
          </a:gra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7" name="Таблица 3">
            <a:extLst>
              <a:ext uri="{FF2B5EF4-FFF2-40B4-BE49-F238E27FC236}">
                <a16:creationId xmlns:a16="http://schemas.microsoft.com/office/drawing/2014/main" id="{E07F7247-5E90-4744-B29E-7002208936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678574"/>
              </p:ext>
            </p:extLst>
          </p:nvPr>
        </p:nvGraphicFramePr>
        <p:xfrm>
          <a:off x="0" y="2747525"/>
          <a:ext cx="12578080" cy="140717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45735">
                  <a:extLst>
                    <a:ext uri="{9D8B030D-6E8A-4147-A177-3AD203B41FA5}">
                      <a16:colId xmlns:a16="http://schemas.microsoft.com/office/drawing/2014/main" val="3686409933"/>
                    </a:ext>
                  </a:extLst>
                </a:gridCol>
                <a:gridCol w="6032345">
                  <a:extLst>
                    <a:ext uri="{9D8B030D-6E8A-4147-A177-3AD203B41FA5}">
                      <a16:colId xmlns:a16="http://schemas.microsoft.com/office/drawing/2014/main" val="1439748137"/>
                    </a:ext>
                  </a:extLst>
                </a:gridCol>
              </a:tblGrid>
              <a:tr h="808475">
                <a:tc gridSpan="2">
                  <a:txBody>
                    <a:bodyPr/>
                    <a:lstStyle/>
                    <a:p>
                      <a:pPr marL="0" indent="0"/>
                      <a:r>
                        <a:rPr lang="ru-RU" sz="3300" b="1" kern="1200" dirty="0">
                          <a:ln w="6350"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152400" dist="50800" sx="1000" sy="1000" algn="ctr" rotWithShape="0">
                              <a:srgbClr val="000000"/>
                            </a:outerShdw>
                          </a:effectLst>
                          <a:latin typeface="Bahnschrift SemiBold Condensed" panose="020B0502040204020203" pitchFamily="34" charset="0"/>
                          <a:ea typeface="Roboto Light" panose="02000000000000000000" pitchFamily="2" charset="0"/>
                          <a:cs typeface="Times New Roman" panose="02020603050405020304" pitchFamily="18" charset="0"/>
                        </a:rPr>
                        <a:t>Услугу предоставляет:</a:t>
                      </a:r>
                    </a:p>
                  </a:txBody>
                  <a:tcPr marL="432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604601"/>
                  </a:ext>
                </a:extLst>
              </a:tr>
              <a:tr h="4543348">
                <a:tc>
                  <a:txBody>
                    <a:bodyPr/>
                    <a:lstStyle/>
                    <a:p>
                      <a:pPr algn="just"/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Фонд социального страхования </a:t>
                      </a:r>
                    </a:p>
                    <a:p>
                      <a:pPr algn="just"/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от несчастных случаев </a:t>
                      </a:r>
                    </a:p>
                    <a:p>
                      <a:pPr algn="just"/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на производстве </a:t>
                      </a:r>
                    </a:p>
                    <a:p>
                      <a:pPr algn="just"/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и профессиональных заболеваний </a:t>
                      </a:r>
                    </a:p>
                    <a:p>
                      <a:pPr algn="just"/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Донецкой Народной Республики </a:t>
                      </a:r>
                      <a:endParaRPr lang="ru-RU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Адрес: г.</a:t>
                      </a:r>
                      <a:r>
                        <a:rPr lang="en-US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Донецк, </a:t>
                      </a:r>
                    </a:p>
                    <a:p>
                      <a:pPr algn="just"/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ул.50-летия СССР, 149</a:t>
                      </a:r>
                    </a:p>
                    <a:p>
                      <a:pPr algn="just"/>
                      <a:r>
                        <a:rPr lang="pt-BR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E-mail: </a:t>
                      </a:r>
                      <a:r>
                        <a:rPr lang="en-US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fssnsp.dnr@mail.ru</a:t>
                      </a:r>
                      <a:endParaRPr lang="ru-RU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pt-BR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Сайт:</a:t>
                      </a:r>
                      <a:r>
                        <a:rPr lang="en-US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http://fondnsdnr.ru</a:t>
                      </a:r>
                      <a:endParaRPr lang="ru-RU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(062) 304-41-37,</a:t>
                      </a:r>
                    </a:p>
                    <a:p>
                      <a:pPr algn="just"/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(071) 319-79-85.</a:t>
                      </a:r>
                    </a:p>
                  </a:txBody>
                  <a:tcPr marL="576000" marR="1044000">
                    <a:noFill/>
                  </a:tcPr>
                </a:tc>
                <a:tc>
                  <a:txBody>
                    <a:bodyPr/>
                    <a:lstStyle/>
                    <a:p>
                      <a:pPr marL="80963" indent="0" algn="l" defTabSz="914400" rtl="0" eaLnBrk="1" latinLnBrk="0" hangingPunct="1"/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В городах и районах </a:t>
                      </a:r>
                    </a:p>
                    <a:p>
                      <a:pPr marL="80963" indent="0" algn="just" defTabSz="914400" rtl="0" eaLnBrk="1" latinLnBrk="0" hangingPunct="1"/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Донецкой Народной Республики - территориальные отделения Фонда</a:t>
                      </a:r>
                      <a:endParaRPr lang="ru-RU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576000" marR="104400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2084873"/>
                  </a:ext>
                </a:extLst>
              </a:tr>
              <a:tr h="924560">
                <a:tc gridSpan="2">
                  <a:txBody>
                    <a:bodyPr/>
                    <a:lstStyle/>
                    <a:p>
                      <a:pPr marL="0" indent="0" algn="l" defTabSz="914400" rtl="0" eaLnBrk="1" latinLnBrk="0" hangingPunct="1"/>
                      <a:r>
                        <a:rPr lang="ru-RU" sz="3300" b="1" kern="1200" dirty="0">
                          <a:ln w="6350"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152400" dist="50800" sx="1000" sy="1000" algn="ctr" rotWithShape="0">
                              <a:srgbClr val="000000"/>
                            </a:outerShdw>
                          </a:effectLst>
                          <a:latin typeface="Bahnschrift SemiBold Condensed" panose="020B0502040204020203" pitchFamily="34" charset="0"/>
                          <a:ea typeface="Roboto Light" panose="02000000000000000000" pitchFamily="2" charset="0"/>
                          <a:cs typeface="Times New Roman" panose="02020603050405020304" pitchFamily="18" charset="0"/>
                        </a:rPr>
                        <a:t>Необходимые документы:</a:t>
                      </a:r>
                    </a:p>
                  </a:txBody>
                  <a:tcPr marL="576000" marR="1044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040766"/>
                  </a:ext>
                </a:extLst>
              </a:tr>
              <a:tr h="2195663">
                <a:tc gridSpan="2">
                  <a:txBody>
                    <a:bodyPr/>
                    <a:lstStyle/>
                    <a:p>
                      <a:pPr marL="0" indent="-457200" algn="just" defTabSz="914400" rtl="0" eaLnBrk="1" latinLnBrk="0" hangingPunct="1">
                        <a:buFont typeface="+mj-lt"/>
                        <a:buAutoNum type="arabicPeriod"/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4" action="ppaction://hlinkfile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Заявление о постановке на учет</a:t>
                      </a: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5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Копия свидетельства о регистрации юридического лица или копия выписки из Единого государственного реестра юридических лиц и физических лиц-предпринимателей</a:t>
                      </a: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indent="-457200" algn="just" defTabSz="914400" rtl="0" eaLnBrk="1" latinLnBrk="0" hangingPunct="1">
                        <a:buFont typeface="+mj-lt"/>
                        <a:buAutoNum type="arabicPeriod"/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6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Копия справки из Реестра статистических единиц, выданной органами статистики</a:t>
                      </a: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indent="-457200" algn="just" defTabSz="914400" rtl="0" eaLnBrk="1" latinLnBrk="0" hangingPunct="1">
                        <a:buFont typeface="+mj-lt"/>
                        <a:buAutoNum type="arabicPeriod"/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Копии учредительных документов.</a:t>
                      </a:r>
                    </a:p>
                  </a:txBody>
                  <a:tcPr marL="576000" marR="1044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645354"/>
                  </a:ext>
                </a:extLst>
              </a:tr>
              <a:tr h="969714">
                <a:tc gridSpan="2"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ru-RU" sz="3300" b="1" kern="1200" dirty="0">
                          <a:ln w="6350"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152400" dist="50800" sx="1000" sy="1000" algn="ctr" rotWithShape="0">
                              <a:srgbClr val="000000"/>
                            </a:outerShdw>
                          </a:effectLst>
                          <a:latin typeface="Bahnschrift SemiBold Condensed" panose="020B0502040204020203" pitchFamily="34" charset="0"/>
                          <a:ea typeface="Roboto Light" panose="02000000000000000000" pitchFamily="2" charset="0"/>
                          <a:cs typeface="Times New Roman" panose="02020603050405020304" pitchFamily="18" charset="0"/>
                        </a:rPr>
                        <a:t>Нормативные правовые акты:</a:t>
                      </a:r>
                    </a:p>
                  </a:txBody>
                  <a:tcPr marL="576000" marR="1044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1155102"/>
                  </a:ext>
                </a:extLst>
              </a:tr>
              <a:tr h="2077999">
                <a:tc gridSpan="2"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buFont typeface="+mj-lt"/>
                        <a:buNone/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Закон Донецкой Народной Республики  № 37-IHC от 30.04.2015 «Об основах общеобязательного социального страхования».</a:t>
                      </a:r>
                    </a:p>
                    <a:p>
                      <a:pPr marL="0" indent="0" algn="just" defTabSz="914400" rtl="0" eaLnBrk="1" latinLnBrk="0" hangingPunct="1">
                        <a:buFont typeface="+mj-lt"/>
                        <a:buNone/>
                      </a:pPr>
                      <a:endParaRPr lang="ru-RU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  <a:p>
                      <a:pPr marL="0" indent="0" algn="just" defTabSz="914400" rtl="0" eaLnBrk="1" latinLnBrk="0" hangingPunct="1">
                        <a:buFont typeface="+mj-lt"/>
                        <a:buNone/>
                      </a:pPr>
                      <a:endParaRPr lang="ru-RU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  <a:p>
                      <a:pPr marL="0" indent="0" algn="just" defTabSz="914400" rtl="0" eaLnBrk="1" latinLnBrk="0" hangingPunct="1">
                        <a:buFont typeface="+mj-lt"/>
                        <a:buNone/>
                      </a:pPr>
                      <a:endParaRPr lang="ru-RU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  <a:p>
                      <a:pPr marL="0" indent="0" algn="just" defTabSz="914400" rtl="0" eaLnBrk="1" latinLnBrk="0" hangingPunct="1">
                        <a:buFont typeface="+mj-lt"/>
                        <a:buNone/>
                      </a:pPr>
                      <a:endParaRPr lang="ru-RU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  <a:p>
                      <a:pPr marL="0" indent="0" algn="just" defTabSz="914400" rtl="0" eaLnBrk="1" latinLnBrk="0" hangingPunct="1">
                        <a:buFont typeface="+mj-lt"/>
                        <a:buNone/>
                      </a:pPr>
                      <a:endParaRPr lang="ru-RU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  <a:p>
                      <a:pPr marL="0" indent="0" algn="just" defTabSz="914400" rtl="0" eaLnBrk="1" latinLnBrk="0" hangingPunct="1">
                        <a:buFont typeface="+mj-lt"/>
                        <a:buNone/>
                      </a:pPr>
                      <a:endParaRPr lang="ru-RU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  <a:p>
                      <a:pPr marL="0" indent="0" algn="just" defTabSz="914400" rtl="0" eaLnBrk="1" latinLnBrk="0" hangingPunct="1">
                        <a:buFont typeface="+mj-lt"/>
                        <a:buNone/>
                      </a:pPr>
                      <a:endParaRPr lang="ru-RU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576000" marR="1044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03956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64385BA-B900-4DB1-BAE1-7D108DFE4D6B}"/>
              </a:ext>
            </a:extLst>
          </p:cNvPr>
          <p:cNvSpPr txBox="1"/>
          <p:nvPr/>
        </p:nvSpPr>
        <p:spPr>
          <a:xfrm>
            <a:off x="-25076" y="0"/>
            <a:ext cx="12217076" cy="2723823"/>
          </a:xfrm>
          <a:prstGeom prst="rect">
            <a:avLst/>
          </a:prstGeom>
          <a:gradFill flip="none" rotWithShape="1">
            <a:gsLst>
              <a:gs pos="96000">
                <a:schemeClr val="accent1"/>
              </a:gs>
              <a:gs pos="62000">
                <a:srgbClr val="CAD8EC"/>
              </a:gs>
              <a:gs pos="38000">
                <a:srgbClr val="D2DFF1"/>
              </a:gs>
              <a:gs pos="53000">
                <a:schemeClr val="bg1"/>
              </a:gs>
              <a:gs pos="0">
                <a:schemeClr val="accent1"/>
              </a:gs>
              <a:gs pos="15000">
                <a:srgbClr val="7799D4"/>
              </a:gs>
              <a:gs pos="78000">
                <a:srgbClr val="7B98CC"/>
              </a:gs>
            </a:gsLst>
            <a:lin ang="17400000" scaled="0"/>
            <a:tileRect/>
          </a:gradFill>
          <a:ln w="57150" cmpd="dbl">
            <a:noFill/>
            <a:prstDash val="sysDot"/>
          </a:ln>
        </p:spPr>
        <p:txBody>
          <a:bodyPr wrap="square" rtlCol="0">
            <a:spAutoFit/>
          </a:bodyPr>
          <a:lstStyle/>
          <a:p>
            <a:pPr marL="893763" algn="ctr" defTabSz="609585">
              <a:defRPr/>
            </a:pPr>
            <a:r>
              <a:rPr lang="ru-RU" sz="4000" b="1" kern="1200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Bahnschrift SemiBold Condensed" panose="020B0502040204020203" pitchFamily="34" charset="0"/>
                <a:ea typeface="Roboto Light" panose="02000000000000000000" pitchFamily="2" charset="0"/>
                <a:cs typeface="Times New Roman" panose="02020603050405020304" pitchFamily="18" charset="0"/>
              </a:rPr>
              <a:t>ПОСТАНОВКА НА УЧЕТ В ФОНД </a:t>
            </a:r>
          </a:p>
          <a:p>
            <a:pPr marL="893763" algn="ctr" defTabSz="609585">
              <a:defRPr/>
            </a:pPr>
            <a:r>
              <a:rPr lang="ru-RU" sz="4000" b="1" kern="1200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Bahnschrift SemiBold Condensed" panose="020B0502040204020203" pitchFamily="34" charset="0"/>
                <a:ea typeface="Roboto Light" panose="02000000000000000000" pitchFamily="2" charset="0"/>
                <a:cs typeface="Times New Roman" panose="02020603050405020304" pitchFamily="18" charset="0"/>
              </a:rPr>
              <a:t>СОЦИАЛЬНОГО СТРАХОВАНИЯ ОТ НЕСЧАСТНЫХ СЛУЧАЕВ </a:t>
            </a:r>
          </a:p>
          <a:p>
            <a:pPr marL="893763" algn="ctr" defTabSz="609585">
              <a:defRPr/>
            </a:pPr>
            <a:r>
              <a:rPr lang="ru-RU" sz="4000" b="1" kern="1200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Bahnschrift SemiBold Condensed" panose="020B0502040204020203" pitchFamily="34" charset="0"/>
                <a:ea typeface="Roboto Light" panose="02000000000000000000" pitchFamily="2" charset="0"/>
                <a:cs typeface="Times New Roman" panose="02020603050405020304" pitchFamily="18" charset="0"/>
              </a:rPr>
              <a:t>НА ПРОИЗВОДСТВЕ И ПРОФЕССИОНАЛЬНЫХ ЗАБОЛЕВАНИЙ ДОНЕЦКОЙ НАРОДНОЙ РЕСПУБЛИКИ ЮРИДИЧЕСКИХ ЛИЦ</a:t>
            </a:r>
          </a:p>
          <a:p>
            <a:pPr marL="893763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lang="ru-RU" sz="1100" b="1" dirty="0">
              <a:ln w="6350"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152400" dist="50800" sx="1000" sy="1000" algn="ctr" rotWithShape="0">
                  <a:srgbClr val="000000"/>
                </a:outerShdw>
              </a:effectLst>
              <a:latin typeface="Bahnschrift SemiBold Condensed" panose="020B0502040204020203" pitchFamily="34" charset="0"/>
              <a:ea typeface="Roboto Light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172410-C7B7-4D7C-AE58-837068BAA9FA}"/>
              </a:ext>
            </a:extLst>
          </p:cNvPr>
          <p:cNvSpPr txBox="1"/>
          <p:nvPr/>
        </p:nvSpPr>
        <p:spPr>
          <a:xfrm>
            <a:off x="11585514" y="1561086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2398292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3587934-E534-43C8-9F38-7D4204E1C1A4}"/>
              </a:ext>
            </a:extLst>
          </p:cNvPr>
          <p:cNvSpPr txBox="1"/>
          <p:nvPr/>
        </p:nvSpPr>
        <p:spPr>
          <a:xfrm>
            <a:off x="-25076" y="13492480"/>
            <a:ext cx="6282340" cy="731520"/>
          </a:xfrm>
          <a:prstGeom prst="rect">
            <a:avLst/>
          </a:prstGeom>
          <a:gradFill>
            <a:gsLst>
              <a:gs pos="13000">
                <a:schemeClr val="accent1">
                  <a:lumMod val="18000"/>
                  <a:lumOff val="82000"/>
                  <a:alpha val="57000"/>
                </a:schemeClr>
              </a:gs>
              <a:gs pos="40000">
                <a:schemeClr val="accent1">
                  <a:lumMod val="45000"/>
                  <a:lumOff val="55000"/>
                </a:schemeClr>
              </a:gs>
              <a:gs pos="67000">
                <a:schemeClr val="accent1">
                  <a:alpha val="60000"/>
                </a:schemeClr>
              </a:gs>
              <a:gs pos="92000">
                <a:schemeClr val="bg1"/>
              </a:gs>
            </a:gsLst>
            <a:lin ang="18900000" scaled="1"/>
          </a:gra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CA8941-9463-4FD6-8C4F-3420832E6B4E}"/>
              </a:ext>
            </a:extLst>
          </p:cNvPr>
          <p:cNvSpPr txBox="1"/>
          <p:nvPr/>
        </p:nvSpPr>
        <p:spPr>
          <a:xfrm>
            <a:off x="7998" y="8699326"/>
            <a:ext cx="6282340" cy="731520"/>
          </a:xfrm>
          <a:prstGeom prst="rect">
            <a:avLst/>
          </a:prstGeom>
          <a:gradFill>
            <a:gsLst>
              <a:gs pos="13000">
                <a:schemeClr val="accent1">
                  <a:lumMod val="18000"/>
                  <a:lumOff val="82000"/>
                  <a:alpha val="57000"/>
                </a:schemeClr>
              </a:gs>
              <a:gs pos="40000">
                <a:schemeClr val="accent1">
                  <a:lumMod val="45000"/>
                  <a:lumOff val="55000"/>
                </a:schemeClr>
              </a:gs>
              <a:gs pos="67000">
                <a:schemeClr val="accent1">
                  <a:alpha val="60000"/>
                </a:schemeClr>
              </a:gs>
              <a:gs pos="92000">
                <a:schemeClr val="bg1"/>
              </a:gs>
            </a:gsLst>
            <a:lin ang="18900000" scaled="1"/>
          </a:gra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41DC9E2-6785-41EF-A995-8C8E3AE79A2B}"/>
              </a:ext>
            </a:extLst>
          </p:cNvPr>
          <p:cNvSpPr txBox="1"/>
          <p:nvPr/>
        </p:nvSpPr>
        <p:spPr>
          <a:xfrm>
            <a:off x="7998" y="2763520"/>
            <a:ext cx="6282340" cy="731520"/>
          </a:xfrm>
          <a:prstGeom prst="rect">
            <a:avLst/>
          </a:prstGeom>
          <a:gradFill>
            <a:gsLst>
              <a:gs pos="13000">
                <a:schemeClr val="accent1">
                  <a:lumMod val="18000"/>
                  <a:lumOff val="82000"/>
                  <a:alpha val="57000"/>
                </a:schemeClr>
              </a:gs>
              <a:gs pos="40000">
                <a:schemeClr val="accent1">
                  <a:lumMod val="45000"/>
                  <a:lumOff val="55000"/>
                </a:schemeClr>
              </a:gs>
              <a:gs pos="67000">
                <a:schemeClr val="accent1">
                  <a:alpha val="60000"/>
                </a:schemeClr>
              </a:gs>
              <a:gs pos="92000">
                <a:schemeClr val="bg1"/>
              </a:gs>
            </a:gsLst>
            <a:lin ang="18900000" scaled="1"/>
          </a:gra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7" name="Таблица 3">
            <a:extLst>
              <a:ext uri="{FF2B5EF4-FFF2-40B4-BE49-F238E27FC236}">
                <a16:creationId xmlns:a16="http://schemas.microsoft.com/office/drawing/2014/main" id="{E07F7247-5E90-4744-B29E-7002208936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422093"/>
              </p:ext>
            </p:extLst>
          </p:nvPr>
        </p:nvGraphicFramePr>
        <p:xfrm>
          <a:off x="-33074" y="2763520"/>
          <a:ext cx="12217076" cy="13904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57867">
                  <a:extLst>
                    <a:ext uri="{9D8B030D-6E8A-4147-A177-3AD203B41FA5}">
                      <a16:colId xmlns:a16="http://schemas.microsoft.com/office/drawing/2014/main" val="3686409933"/>
                    </a:ext>
                  </a:extLst>
                </a:gridCol>
                <a:gridCol w="5859209">
                  <a:extLst>
                    <a:ext uri="{9D8B030D-6E8A-4147-A177-3AD203B41FA5}">
                      <a16:colId xmlns:a16="http://schemas.microsoft.com/office/drawing/2014/main" val="1439748137"/>
                    </a:ext>
                  </a:extLst>
                </a:gridCol>
              </a:tblGrid>
              <a:tr h="823524">
                <a:tc gridSpan="2">
                  <a:txBody>
                    <a:bodyPr/>
                    <a:lstStyle/>
                    <a:p>
                      <a:pPr marL="0" indent="0" algn="just" defTabSz="914400" rtl="0" eaLnBrk="1" latinLnBrk="0" hangingPunct="1"/>
                      <a:r>
                        <a:rPr lang="ru-RU" sz="3300" b="1" kern="1200" dirty="0">
                          <a:ln w="6350"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152400" dist="50800" sx="1000" sy="1000" algn="ctr" rotWithShape="0">
                              <a:srgbClr val="000000"/>
                            </a:outerShdw>
                          </a:effectLst>
                          <a:latin typeface="Bahnschrift SemiBold Condensed" panose="020B0502040204020203" pitchFamily="34" charset="0"/>
                          <a:ea typeface="Roboto Light" panose="02000000000000000000" pitchFamily="2" charset="0"/>
                          <a:cs typeface="Times New Roman" panose="02020603050405020304" pitchFamily="18" charset="0"/>
                        </a:rPr>
                        <a:t>Услугу предоставляет:</a:t>
                      </a:r>
                    </a:p>
                  </a:txBody>
                  <a:tcPr marL="576000" marR="648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604601"/>
                  </a:ext>
                </a:extLst>
              </a:tr>
              <a:tr h="5103683">
                <a:tc>
                  <a:txBody>
                    <a:bodyPr/>
                    <a:lstStyle/>
                    <a:p>
                      <a:pPr algn="just"/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Фонд социального страхования </a:t>
                      </a:r>
                    </a:p>
                    <a:p>
                      <a:pPr algn="just"/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от несчастных случаев </a:t>
                      </a:r>
                    </a:p>
                    <a:p>
                      <a:pPr algn="just"/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на производстве </a:t>
                      </a:r>
                    </a:p>
                    <a:p>
                      <a:pPr algn="just"/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и профессиональных заболеваний </a:t>
                      </a:r>
                    </a:p>
                    <a:p>
                      <a:pPr algn="just"/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Донецкой Народной Республики </a:t>
                      </a:r>
                      <a:endParaRPr lang="ru-RU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Адрес: г.</a:t>
                      </a:r>
                      <a:r>
                        <a:rPr lang="en-US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Донецк, </a:t>
                      </a:r>
                    </a:p>
                    <a:p>
                      <a:pPr algn="just"/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ул.50-летия СССР, 149</a:t>
                      </a:r>
                    </a:p>
                    <a:p>
                      <a:pPr algn="just"/>
                      <a:r>
                        <a:rPr lang="pt-BR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E-mail: </a:t>
                      </a:r>
                      <a:r>
                        <a:rPr lang="en-US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fssnsp.dnr@mail.ru</a:t>
                      </a:r>
                      <a:endParaRPr lang="ru-RU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pt-BR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Сайт:</a:t>
                      </a:r>
                      <a:r>
                        <a:rPr lang="en-US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http://fondnsdnr.ru</a:t>
                      </a:r>
                      <a:endParaRPr lang="ru-RU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(062) 304-41-37,</a:t>
                      </a:r>
                    </a:p>
                    <a:p>
                      <a:pPr algn="just"/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(071) 319-79-85.</a:t>
                      </a:r>
                    </a:p>
                  </a:txBody>
                  <a:tcPr marL="576000" marR="648000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 defTabSz="914400" rtl="0" eaLnBrk="1" latinLnBrk="0" hangingPunct="1"/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В городах и районах </a:t>
                      </a:r>
                    </a:p>
                    <a:p>
                      <a:pPr marL="0" indent="0" algn="just" defTabSz="914400" rtl="0" eaLnBrk="1" latinLnBrk="0" hangingPunct="1"/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Донецкой Народной Республики - территориальные отделения Фонда</a:t>
                      </a:r>
                      <a:endParaRPr lang="ru-RU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576000" marR="64800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2084873"/>
                  </a:ext>
                </a:extLst>
              </a:tr>
              <a:tr h="877703">
                <a:tc gridSpan="2">
                  <a:txBody>
                    <a:bodyPr/>
                    <a:lstStyle/>
                    <a:p>
                      <a:pPr algn="just"/>
                      <a:r>
                        <a:rPr lang="ru-RU" sz="3300" b="1" kern="1200" dirty="0">
                          <a:ln w="6350"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152400" dist="50800" sx="1000" sy="1000" algn="ctr" rotWithShape="0">
                              <a:srgbClr val="000000"/>
                            </a:outerShdw>
                          </a:effectLst>
                          <a:latin typeface="Bahnschrift SemiBold Condensed" panose="020B0502040204020203" pitchFamily="34" charset="0"/>
                          <a:ea typeface="Roboto Light" panose="02000000000000000000" pitchFamily="2" charset="0"/>
                          <a:cs typeface="Times New Roman" panose="02020603050405020304" pitchFamily="18" charset="0"/>
                        </a:rPr>
                        <a:t>Необходимые документы:</a:t>
                      </a:r>
                    </a:p>
                  </a:txBody>
                  <a:tcPr marL="576000" marR="648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040766"/>
                  </a:ext>
                </a:extLst>
              </a:tr>
              <a:tr h="3822450">
                <a:tc gridSpan="2">
                  <a:txBody>
                    <a:bodyPr/>
                    <a:lstStyle/>
                    <a:p>
                      <a:pPr marL="457200" indent="-457200" algn="just">
                        <a:buFont typeface="+mj-lt"/>
                        <a:buAutoNum type="arabicPeriod"/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4" action="ppaction://hlinkfile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Заявление о постановке на учет</a:t>
                      </a:r>
                      <a:endParaRPr lang="ru-RU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  <a:p>
                      <a:pPr marL="457200" marR="0" lvl="0" indent="-457200" algn="just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5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Копия свидетельства о регистрации физического лица-предпринимателя или копия выписки из Единого государственного реестра юридических лиц и физических лиц-предпринимателей</a:t>
                      </a: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457200" marR="0" lvl="0" indent="-457200" algn="just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6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Копия справки из Реестра статистических единиц, выданной органами статистики </a:t>
                      </a: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457200" marR="0" lvl="0" indent="-457200" algn="just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Копия паспорта.</a:t>
                      </a:r>
                    </a:p>
                    <a:p>
                      <a:pPr marL="457200" marR="0" lvl="0" indent="-457200" algn="just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Копия справки о присвоении идентификационного номера.</a:t>
                      </a:r>
                    </a:p>
                    <a:p>
                      <a:pPr marL="457200" indent="-457200" algn="just">
                        <a:buFont typeface="+mj-lt"/>
                        <a:buAutoNum type="arabicPeriod"/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Копии договоров с наемными работниками с отметкой центра занятости.</a:t>
                      </a:r>
                    </a:p>
                  </a:txBody>
                  <a:tcPr marL="576000" marR="648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645354"/>
                  </a:ext>
                </a:extLst>
              </a:tr>
              <a:tr h="894080">
                <a:tc gridSpan="2">
                  <a:txBody>
                    <a:bodyPr/>
                    <a:lstStyle/>
                    <a:p>
                      <a:r>
                        <a:rPr lang="ru-RU" sz="3300" b="1" kern="1200" dirty="0">
                          <a:ln w="6350"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152400" dist="50800" sx="1000" sy="1000" algn="ctr" rotWithShape="0">
                              <a:srgbClr val="000000"/>
                            </a:outerShdw>
                          </a:effectLst>
                          <a:latin typeface="Bahnschrift SemiBold Condensed" panose="020B0502040204020203" pitchFamily="34" charset="0"/>
                          <a:ea typeface="Roboto Light" panose="02000000000000000000" pitchFamily="2" charset="0"/>
                          <a:cs typeface="Times New Roman" panose="02020603050405020304" pitchFamily="18" charset="0"/>
                        </a:rPr>
                        <a:t>Нормативные правовые акты:</a:t>
                      </a:r>
                    </a:p>
                  </a:txBody>
                  <a:tcPr marL="576000" marR="648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1155102"/>
                  </a:ext>
                </a:extLst>
              </a:tr>
              <a:tr h="2383158">
                <a:tc gridSpan="2">
                  <a:txBody>
                    <a:bodyPr/>
                    <a:lstStyle/>
                    <a:p>
                      <a:pPr marL="0" indent="0" algn="just">
                        <a:buFont typeface="Century Gothic" panose="020B0502020202020204" pitchFamily="34" charset="0"/>
                        <a:buNone/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Закон Донецкой Народной Республики  № 37-IHC от 30.04.2015 «Об основах общеобязательного социального страхования».</a:t>
                      </a:r>
                    </a:p>
                  </a:txBody>
                  <a:tcPr marL="576000" marR="648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03956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31F319D-34ED-45EF-B3BA-45CAF26A80CE}"/>
              </a:ext>
            </a:extLst>
          </p:cNvPr>
          <p:cNvSpPr txBox="1"/>
          <p:nvPr/>
        </p:nvSpPr>
        <p:spPr>
          <a:xfrm>
            <a:off x="-25076" y="0"/>
            <a:ext cx="12217076" cy="2677656"/>
          </a:xfrm>
          <a:prstGeom prst="rect">
            <a:avLst/>
          </a:prstGeom>
          <a:gradFill flip="none" rotWithShape="1">
            <a:gsLst>
              <a:gs pos="96000">
                <a:schemeClr val="accent1"/>
              </a:gs>
              <a:gs pos="62000">
                <a:srgbClr val="CAD8EC"/>
              </a:gs>
              <a:gs pos="38000">
                <a:srgbClr val="D2DFF1"/>
              </a:gs>
              <a:gs pos="53000">
                <a:schemeClr val="bg1"/>
              </a:gs>
              <a:gs pos="0">
                <a:schemeClr val="accent1"/>
              </a:gs>
              <a:gs pos="15000">
                <a:srgbClr val="7799D4"/>
              </a:gs>
              <a:gs pos="78000">
                <a:srgbClr val="7B98CC"/>
              </a:gs>
            </a:gsLst>
            <a:lin ang="17400000" scaled="0"/>
            <a:tileRect/>
          </a:gradFill>
          <a:ln w="57150" cmpd="dbl">
            <a:noFill/>
            <a:prstDash val="sysDot"/>
          </a:ln>
        </p:spPr>
        <p:txBody>
          <a:bodyPr wrap="square" rtlCol="0">
            <a:spAutoFit/>
          </a:bodyPr>
          <a:lstStyle/>
          <a:p>
            <a:pPr marL="893763" algn="ctr" defTabSz="609585">
              <a:defRPr/>
            </a:pPr>
            <a:r>
              <a:rPr lang="ru-RU" sz="4000" b="1" kern="1200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Bahnschrift SemiBold Condensed" panose="020B0502040204020203" pitchFamily="34" charset="0"/>
                <a:ea typeface="Roboto Light" panose="02000000000000000000" pitchFamily="2" charset="0"/>
                <a:cs typeface="Times New Roman" panose="02020603050405020304" pitchFamily="18" charset="0"/>
              </a:rPr>
              <a:t>ПОСТАНОВКА НА УЧЕТ В ФОНД </a:t>
            </a:r>
          </a:p>
          <a:p>
            <a:pPr marL="893763" algn="ctr" defTabSz="609585">
              <a:defRPr/>
            </a:pPr>
            <a:r>
              <a:rPr lang="ru-RU" sz="4000" b="1" kern="1200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Bahnschrift SemiBold Condensed" panose="020B0502040204020203" pitchFamily="34" charset="0"/>
                <a:ea typeface="Roboto Light" panose="02000000000000000000" pitchFamily="2" charset="0"/>
                <a:cs typeface="Times New Roman" panose="02020603050405020304" pitchFamily="18" charset="0"/>
              </a:rPr>
              <a:t>СОЦИАЛЬНОГО СТРАХОВАНИЯ ОТ НЕСЧАСТНЫХ СЛУЧАЕВ НА ПРОИЗВОДСТВЕ И ПРОФЕССИОНАЛЬНЫХ ЗАБОЛЕВАНИЙ ДОНЕЦКОЙ НАРОДНОЙ РЕСПУБЛИКИ ФИЗИЧЕСКИХ ЛИЦ-ПРЕДПРИНИМАТЕЛЕЙ</a:t>
            </a:r>
          </a:p>
          <a:p>
            <a:pPr marL="893763" algn="ctr" defTabSz="609585">
              <a:defRPr/>
            </a:pPr>
            <a:endParaRPr lang="ru-RU" sz="800" b="1" kern="1200" dirty="0">
              <a:ln w="6350"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Bahnschrift SemiBold Condensed" panose="020B0502040204020203" pitchFamily="34" charset="0"/>
              <a:ea typeface="Roboto Light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E9CA24F-BF3F-48A4-82DC-79076CE0C2D7}"/>
              </a:ext>
            </a:extLst>
          </p:cNvPr>
          <p:cNvSpPr txBox="1"/>
          <p:nvPr/>
        </p:nvSpPr>
        <p:spPr>
          <a:xfrm>
            <a:off x="11585514" y="1561086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17387863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F5C3719-1811-4AD5-B862-E9392D30F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0800" y="7197609"/>
            <a:ext cx="10525760" cy="2946400"/>
          </a:xfrm>
        </p:spPr>
        <p:txBody>
          <a:bodyPr>
            <a:normAutofit fontScale="92500" lnSpcReduction="20000"/>
          </a:bodyPr>
          <a:lstStyle/>
          <a:p>
            <a:pPr marL="711200" indent="0">
              <a:spcBef>
                <a:spcPts val="0"/>
              </a:spcBef>
              <a:spcAft>
                <a:spcPts val="1200"/>
              </a:spcAft>
              <a:buSzPct val="150000"/>
              <a:buNone/>
            </a:pPr>
            <a:r>
              <a:rPr lang="ru-RU" sz="52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52400" dist="50800" sx="1000" sy="1000" algn="ctr" rotWithShape="0">
                    <a:srgbClr val="000000"/>
                  </a:outerShdw>
                </a:effectLst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для юридического лица</a:t>
            </a:r>
            <a:r>
              <a:rPr lang="ru-RU" sz="52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52400" dist="50800" sx="1000" sy="1000" algn="ctr" rotWithShape="0">
                    <a:srgbClr val="000000"/>
                  </a:outerShdw>
                </a:effectLst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</a:rPr>
              <a:t> и </a:t>
            </a:r>
            <a:r>
              <a:rPr lang="ru-RU" sz="52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52400" dist="50800" sx="1000" sy="1000" algn="ctr" rotWithShape="0">
                    <a:srgbClr val="000000"/>
                  </a:outerShdw>
                </a:effectLst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обособленного подразделения (филиала, представительства) юридического лица</a:t>
            </a:r>
            <a:endParaRPr lang="ru-RU" sz="5200" b="1" dirty="0">
              <a:ln w="6350"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152400" dist="50800" sx="1000" sy="1000" algn="ctr" rotWithShape="0">
                  <a:srgbClr val="000000"/>
                </a:outerShdw>
              </a:effectLst>
              <a:latin typeface="Bahnschrift SemiBold Condensed" panose="020B0502040204020203" pitchFamily="34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marL="1516063" indent="0" algn="just">
              <a:spcBef>
                <a:spcPts val="0"/>
              </a:spcBef>
              <a:spcAft>
                <a:spcPts val="1200"/>
              </a:spcAft>
              <a:buSzPct val="150000"/>
              <a:buNone/>
            </a:pPr>
            <a:endParaRPr lang="ru-RU" sz="3600" b="1" dirty="0">
              <a:ln w="6350"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152400" dist="50800" sx="1000" sy="1000" algn="ctr" rotWithShape="0">
                  <a:srgbClr val="000000"/>
                </a:outerShdw>
              </a:effectLst>
              <a:latin typeface="Bahnschrift SemiBold Condensed" panose="020B0502040204020203" pitchFamily="34" charset="0"/>
              <a:ea typeface="Roboto Black" panose="02000000000000000000" pitchFamily="2" charset="0"/>
              <a:cs typeface="Times New Roman" panose="02020603050405020304" pitchFamily="18" charset="0"/>
              <a:hlinkClick r:id="rId3" action="ppaction://hlinksldjump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711200" indent="0" algn="just">
              <a:spcBef>
                <a:spcPts val="0"/>
              </a:spcBef>
              <a:spcAft>
                <a:spcPts val="1200"/>
              </a:spcAft>
              <a:buSzPct val="150000"/>
              <a:buNone/>
            </a:pPr>
            <a:r>
              <a:rPr lang="ru-RU" sz="52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52400" dist="50800" sx="1000" sy="1000" algn="ctr" rotWithShape="0">
                    <a:srgbClr val="000000"/>
                  </a:outerShdw>
                </a:effectLst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для физического лица - предпринимателя</a:t>
            </a:r>
            <a:endParaRPr lang="ru-RU" sz="5200" b="1" dirty="0">
              <a:ln w="6350"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152400" dist="50800" sx="1000" sy="1000" algn="ctr" rotWithShape="0">
                  <a:srgbClr val="000000"/>
                </a:outerShdw>
              </a:effectLst>
              <a:latin typeface="Bahnschrift SemiBold Condensed" panose="020B0502040204020203" pitchFamily="34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3B108AD7-248B-4419-A686-2EB70E6ED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0800" y="3657600"/>
            <a:ext cx="10017760" cy="2946400"/>
          </a:xfrm>
          <a:ln>
            <a:gradFill flip="none" rotWithShape="1">
              <a:gsLst>
                <a:gs pos="70000">
                  <a:srgbClr val="8EAADB"/>
                </a:gs>
                <a:gs pos="14000">
                  <a:schemeClr val="accent1"/>
                </a:gs>
                <a:gs pos="22000">
                  <a:schemeClr val="accent1">
                    <a:lumMod val="45000"/>
                    <a:lumOff val="55000"/>
                  </a:schemeClr>
                </a:gs>
                <a:gs pos="50000">
                  <a:schemeClr val="accent1">
                    <a:lumMod val="45000"/>
                    <a:lumOff val="55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0" scaled="1"/>
              <a:tileRect/>
            </a:gradFill>
          </a:ln>
        </p:spPr>
        <p:txBody>
          <a:bodyPr>
            <a:noAutofit/>
          </a:bodyPr>
          <a:lstStyle/>
          <a:p>
            <a:pPr marL="182563" algn="ctr">
              <a:spcBef>
                <a:spcPts val="0"/>
              </a:spcBef>
            </a:pPr>
            <a:r>
              <a:rPr lang="ru-RU" sz="56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52400" dist="50800" sx="1000" sy="1000" algn="ctr" rotWithShape="0">
                    <a:srgbClr val="000000"/>
                  </a:outerShdw>
                </a:effectLst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</a:rPr>
              <a:t>Открытие расчетного счета </a:t>
            </a:r>
            <a:br>
              <a:rPr lang="ru-RU" sz="56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52400" dist="50800" sx="1000" sy="1000" algn="ctr" rotWithShape="0">
                    <a:srgbClr val="000000"/>
                  </a:outerShdw>
                </a:effectLst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</a:rPr>
            </a:br>
            <a:r>
              <a:rPr lang="ru-RU" sz="56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52400" dist="50800" sx="1000" sy="1000" algn="ctr" rotWithShape="0">
                    <a:srgbClr val="000000"/>
                  </a:outerShdw>
                </a:effectLst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</a:rPr>
              <a:t>в Центральном Республиканском Банке Донецкой Народной Республики</a:t>
            </a:r>
          </a:p>
        </p:txBody>
      </p:sp>
      <p:pic>
        <p:nvPicPr>
          <p:cNvPr id="5" name="Рисунок 4" descr="Шевроны со сплошной заливкой">
            <a:extLst>
              <a:ext uri="{FF2B5EF4-FFF2-40B4-BE49-F238E27FC236}">
                <a16:creationId xmlns:a16="http://schemas.microsoft.com/office/drawing/2014/main" id="{5EF7DC3F-160A-48FC-80B5-5FBAAFA461A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12801" y="7197609"/>
            <a:ext cx="756169" cy="756169"/>
          </a:xfrm>
          <a:prstGeom prst="rect">
            <a:avLst/>
          </a:prstGeom>
        </p:spPr>
      </p:pic>
      <p:pic>
        <p:nvPicPr>
          <p:cNvPr id="6" name="Рисунок 5" descr="Шевроны со сплошной заливкой">
            <a:extLst>
              <a:ext uri="{FF2B5EF4-FFF2-40B4-BE49-F238E27FC236}">
                <a16:creationId xmlns:a16="http://schemas.microsoft.com/office/drawing/2014/main" id="{FBACD441-2074-4CC9-BB41-5A7B176D67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12802" y="9294235"/>
            <a:ext cx="756169" cy="7561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25AA921-693E-4201-A153-2D643820D193}"/>
              </a:ext>
            </a:extLst>
          </p:cNvPr>
          <p:cNvSpPr txBox="1"/>
          <p:nvPr/>
        </p:nvSpPr>
        <p:spPr>
          <a:xfrm>
            <a:off x="11585514" y="1561086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668239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5C69CA4-F77E-4ED7-B986-C200E800DF89}"/>
              </a:ext>
            </a:extLst>
          </p:cNvPr>
          <p:cNvSpPr txBox="1"/>
          <p:nvPr/>
        </p:nvSpPr>
        <p:spPr>
          <a:xfrm>
            <a:off x="0" y="6918960"/>
            <a:ext cx="6282340" cy="731520"/>
          </a:xfrm>
          <a:prstGeom prst="rect">
            <a:avLst/>
          </a:prstGeom>
          <a:gradFill>
            <a:gsLst>
              <a:gs pos="13000">
                <a:schemeClr val="accent1">
                  <a:lumMod val="18000"/>
                  <a:lumOff val="82000"/>
                  <a:alpha val="57000"/>
                </a:schemeClr>
              </a:gs>
              <a:gs pos="40000">
                <a:schemeClr val="accent1">
                  <a:lumMod val="45000"/>
                  <a:lumOff val="55000"/>
                </a:schemeClr>
              </a:gs>
              <a:gs pos="67000">
                <a:schemeClr val="accent1">
                  <a:alpha val="60000"/>
                </a:schemeClr>
              </a:gs>
              <a:gs pos="92000">
                <a:schemeClr val="bg1"/>
              </a:gs>
            </a:gsLst>
            <a:lin ang="18900000" scaled="1"/>
          </a:gra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C903DB-440B-4A98-9534-A457E4E7A1AF}"/>
              </a:ext>
            </a:extLst>
          </p:cNvPr>
          <p:cNvSpPr txBox="1"/>
          <p:nvPr/>
        </p:nvSpPr>
        <p:spPr>
          <a:xfrm>
            <a:off x="0" y="2133600"/>
            <a:ext cx="6282340" cy="731520"/>
          </a:xfrm>
          <a:prstGeom prst="rect">
            <a:avLst/>
          </a:prstGeom>
          <a:gradFill>
            <a:gsLst>
              <a:gs pos="13000">
                <a:schemeClr val="accent1">
                  <a:lumMod val="18000"/>
                  <a:lumOff val="82000"/>
                  <a:alpha val="57000"/>
                </a:schemeClr>
              </a:gs>
              <a:gs pos="40000">
                <a:schemeClr val="accent1">
                  <a:lumMod val="45000"/>
                  <a:lumOff val="55000"/>
                </a:schemeClr>
              </a:gs>
              <a:gs pos="67000">
                <a:schemeClr val="accent1">
                  <a:alpha val="60000"/>
                </a:schemeClr>
              </a:gs>
              <a:gs pos="92000">
                <a:schemeClr val="bg1"/>
              </a:gs>
            </a:gsLst>
            <a:lin ang="18900000" scaled="1"/>
          </a:gra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7" name="Таблица 3">
            <a:extLst>
              <a:ext uri="{FF2B5EF4-FFF2-40B4-BE49-F238E27FC236}">
                <a16:creationId xmlns:a16="http://schemas.microsoft.com/office/drawing/2014/main" id="{E07F7247-5E90-4744-B29E-7002208936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216086"/>
              </p:ext>
            </p:extLst>
          </p:nvPr>
        </p:nvGraphicFramePr>
        <p:xfrm>
          <a:off x="0" y="2133600"/>
          <a:ext cx="12415520" cy="164237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3120">
                  <a:extLst>
                    <a:ext uri="{9D8B030D-6E8A-4147-A177-3AD203B41FA5}">
                      <a16:colId xmlns:a16="http://schemas.microsoft.com/office/drawing/2014/main" val="3686409933"/>
                    </a:ext>
                  </a:extLst>
                </a:gridCol>
                <a:gridCol w="6502400">
                  <a:extLst>
                    <a:ext uri="{9D8B030D-6E8A-4147-A177-3AD203B41FA5}">
                      <a16:colId xmlns:a16="http://schemas.microsoft.com/office/drawing/2014/main" val="1439748137"/>
                    </a:ext>
                  </a:extLst>
                </a:gridCol>
              </a:tblGrid>
              <a:tr h="792480">
                <a:tc gridSpan="2">
                  <a:txBody>
                    <a:bodyPr/>
                    <a:lstStyle/>
                    <a:p>
                      <a:pPr marL="0" indent="0"/>
                      <a:r>
                        <a:rPr lang="ru-RU" sz="3300" b="1" kern="1200" dirty="0">
                          <a:ln w="6350"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152400" dist="50800" sx="1000" sy="1000" algn="ctr" rotWithShape="0">
                              <a:srgbClr val="000000"/>
                            </a:outerShdw>
                          </a:effectLst>
                          <a:latin typeface="Bahnschrift SemiBold Condensed" panose="020B0502040204020203" pitchFamily="34" charset="0"/>
                          <a:ea typeface="Roboto Light" panose="02000000000000000000" pitchFamily="2" charset="0"/>
                          <a:cs typeface="Times New Roman" panose="02020603050405020304" pitchFamily="18" charset="0"/>
                        </a:rPr>
                        <a:t>Услугу предоставляет:</a:t>
                      </a:r>
                    </a:p>
                  </a:txBody>
                  <a:tcPr marL="684000" marR="684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604601"/>
                  </a:ext>
                </a:extLst>
              </a:tr>
              <a:tr h="3982720">
                <a:tc>
                  <a:txBody>
                    <a:bodyPr/>
                    <a:lstStyle/>
                    <a:p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Центральный Республиканский Банк </a:t>
                      </a:r>
                    </a:p>
                    <a:p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Донецкой Народной Республики</a:t>
                      </a:r>
                      <a:endParaRPr lang="ru-RU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Адрес: г. Донецк, пр-т Мира, 8а</a:t>
                      </a:r>
                    </a:p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E-mail: </a:t>
                      </a:r>
                      <a:r>
                        <a:rPr lang="en-US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bank@crb-dnr.ru</a:t>
                      </a:r>
                      <a:endParaRPr lang="ru-RU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pt-BR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Сайт:</a:t>
                      </a: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https://crb-dnr.ru</a:t>
                      </a:r>
                      <a:endParaRPr lang="ru-RU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(071) 099-50-29, </a:t>
                      </a:r>
                      <a:b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</a:b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(071) 099-50-39,</a:t>
                      </a:r>
                      <a:b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</a:b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(062) 206-78-70. </a:t>
                      </a:r>
                    </a:p>
                  </a:txBody>
                  <a:tcPr marL="684000" marR="684000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 defTabSz="914400" rtl="0" eaLnBrk="1" latinLnBrk="0" hangingPunct="1"/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В городах и районах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Донецкой Народной Республики - территориальные отделения Центрального Республиканского Банка Донецкой Народной Республики</a:t>
                      </a: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, осуществляющие открытие и обслуживание банковских счетов 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юридических лиц и физических лиц – предпринимателей.</a:t>
                      </a:r>
                    </a:p>
                  </a:txBody>
                  <a:tcPr marL="684000" marR="68400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2084873"/>
                  </a:ext>
                </a:extLst>
              </a:tr>
              <a:tr h="833120">
                <a:tc gridSpan="2">
                  <a:txBody>
                    <a:bodyPr/>
                    <a:lstStyle/>
                    <a:p>
                      <a:pPr marL="0" indent="0" algn="l" defTabSz="914400" rtl="0" eaLnBrk="1" latinLnBrk="0" hangingPunct="1"/>
                      <a:r>
                        <a:rPr lang="ru-RU" sz="3300" b="1" kern="1200" dirty="0">
                          <a:ln w="6350"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152400" dist="50800" sx="1000" sy="1000" algn="ctr" rotWithShape="0">
                              <a:srgbClr val="000000"/>
                            </a:outerShdw>
                          </a:effectLst>
                          <a:latin typeface="Bahnschrift SemiBold Condensed" panose="020B0502040204020203" pitchFamily="34" charset="0"/>
                          <a:ea typeface="Roboto Light" panose="02000000000000000000" pitchFamily="2" charset="0"/>
                          <a:cs typeface="Times New Roman" panose="02020603050405020304" pitchFamily="18" charset="0"/>
                        </a:rPr>
                        <a:t>Необходимые документы:</a:t>
                      </a:r>
                    </a:p>
                  </a:txBody>
                  <a:tcPr marL="684000" marR="684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040766"/>
                  </a:ext>
                </a:extLst>
              </a:tr>
              <a:tr h="8621452">
                <a:tc gridSpan="2">
                  <a:txBody>
                    <a:bodyPr/>
                    <a:lstStyle/>
                    <a:p>
                      <a:pPr marL="457200" lvl="0" indent="-457200" algn="just" defTabSz="609585" rtl="0" eaLnBrk="1" latinLnBrk="0" hangingPunct="1">
                        <a:buFont typeface="+mj-lt"/>
                        <a:buAutoNum type="arabicPeriod"/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Копия</a:t>
                      </a:r>
                      <a:r>
                        <a:rPr lang="en-US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и оригинал</a:t>
                      </a:r>
                      <a:r>
                        <a:rPr lang="ru-RU" sz="2800" b="0" kern="1200" dirty="0">
                          <a:solidFill>
                            <a:schemeClr val="tx1"/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*</a:t>
                      </a: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 учредительного документа юридического лица с отметкой о его государственной регистрации (юридическое лицо, действующее на основании модельного устава, учредительный документ не предоставляет), копия положения об обособленном подразделении юридического лица (для обособленного подразделения юридического лица).</a:t>
                      </a:r>
                    </a:p>
                    <a:p>
                      <a:pPr marL="457200" lvl="0" indent="-457200" algn="just" defTabSz="609585" rtl="0" eaLnBrk="1" latinLnBrk="0" hangingPunct="1">
                        <a:buFont typeface="+mj-lt"/>
                        <a:buAutoNum type="arabicPeriod"/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Выписка из единого государственного реестра юридических лиц и физических лиц-предпринимателей, выданная Министерством доходов и сборов Донецкой Народной Республики.</a:t>
                      </a:r>
                    </a:p>
                    <a:p>
                      <a:pPr marL="457200" lvl="0" indent="-457200" algn="just" defTabSz="609585" rtl="0" eaLnBrk="1" latinLnBrk="0" hangingPunct="1">
                        <a:buFont typeface="+mj-lt"/>
                        <a:buAutoNum type="arabicPeriod"/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Справка о взятии на учет налогоплательщика, выданная территориальным органом доходов и сборов Донецкой Народной Республики.</a:t>
                      </a:r>
                    </a:p>
                    <a:p>
                      <a:pPr marL="457200" lvl="0" indent="-457200" algn="just" defTabSz="609585" rtl="0" eaLnBrk="1" latinLnBrk="0" hangingPunct="1">
                        <a:buFont typeface="+mj-lt"/>
                        <a:buAutoNum type="arabicPeriod"/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Карточки с образцами подписей и оттиска печати.</a:t>
                      </a:r>
                    </a:p>
                    <a:p>
                      <a:pPr marL="457200" lvl="0" indent="-457200" algn="just" defTabSz="609585" rtl="0" eaLnBrk="1" latinLnBrk="0" hangingPunct="1">
                        <a:buFont typeface="+mj-lt"/>
                        <a:buAutoNum type="arabicPeriod"/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Документы, подтверждающие полномочия лиц, указанных в карточках с образцами подписей и оттиска печати, на распоряжение денежными средствами, находящимися на банковском счете.</a:t>
                      </a:r>
                    </a:p>
                    <a:p>
                      <a:pPr marL="457200" marR="0" lvl="0" indent="-457200" algn="just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Копии и оригиналы</a:t>
                      </a:r>
                      <a:r>
                        <a:rPr lang="ru-RU" sz="2800" b="0" kern="1200" dirty="0">
                          <a:solidFill>
                            <a:schemeClr val="tx1"/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* </a:t>
                      </a: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документов, удостоверяющих личность лиц, указанных в карточке с образцами подписей и оттиска печати, а также документов, подтверждающий регистрацию их как налогоплательщиков.</a:t>
                      </a:r>
                    </a:p>
                  </a:txBody>
                  <a:tcPr marL="684000" marR="684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645354"/>
                  </a:ext>
                </a:extLst>
              </a:tr>
              <a:tr h="2193961">
                <a:tc gridSpan="2">
                  <a:txBody>
                    <a:bodyPr/>
                    <a:lstStyle/>
                    <a:p>
                      <a:pPr marL="342900" indent="-342900" algn="just">
                        <a:buFont typeface="Century Gothic" panose="020B0502020202020204" pitchFamily="34" charset="0"/>
                        <a:buChar char="►"/>
                      </a:pPr>
                      <a:endParaRPr lang="ru-RU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684000" marR="684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471252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96A2141-7DB1-437D-84CE-48AB06491966}"/>
              </a:ext>
            </a:extLst>
          </p:cNvPr>
          <p:cNvSpPr txBox="1"/>
          <p:nvPr/>
        </p:nvSpPr>
        <p:spPr>
          <a:xfrm>
            <a:off x="-25076" y="0"/>
            <a:ext cx="12217076" cy="2077492"/>
          </a:xfrm>
          <a:prstGeom prst="rect">
            <a:avLst/>
          </a:prstGeom>
          <a:gradFill flip="none" rotWithShape="1">
            <a:gsLst>
              <a:gs pos="96000">
                <a:schemeClr val="accent1"/>
              </a:gs>
              <a:gs pos="62000">
                <a:srgbClr val="CAD8EC"/>
              </a:gs>
              <a:gs pos="38000">
                <a:srgbClr val="D2DFF1"/>
              </a:gs>
              <a:gs pos="53000">
                <a:schemeClr val="bg1"/>
              </a:gs>
              <a:gs pos="0">
                <a:schemeClr val="accent1"/>
              </a:gs>
              <a:gs pos="15000">
                <a:srgbClr val="7799D4"/>
              </a:gs>
              <a:gs pos="78000">
                <a:srgbClr val="7B98CC"/>
              </a:gs>
            </a:gsLst>
            <a:lin ang="17400000" scaled="0"/>
            <a:tileRect/>
          </a:gradFill>
          <a:ln w="57150" cmpd="dbl">
            <a:noFill/>
            <a:prstDash val="sysDot"/>
          </a:ln>
        </p:spPr>
        <p:txBody>
          <a:bodyPr wrap="square" rtlCol="0">
            <a:spAutoFit/>
          </a:bodyPr>
          <a:lstStyle/>
          <a:p>
            <a:pPr marL="893763" algn="ctr" defTabSz="609585">
              <a:defRPr/>
            </a:pPr>
            <a:r>
              <a:rPr lang="ru-RU" sz="4000" b="1" kern="1200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Bahnschrift SemiBold Condensed" panose="020B0502040204020203" pitchFamily="34" charset="0"/>
                <a:ea typeface="Roboto Light" panose="02000000000000000000" pitchFamily="2" charset="0"/>
                <a:cs typeface="Times New Roman" panose="02020603050405020304" pitchFamily="18" charset="0"/>
              </a:rPr>
              <a:t>ОТКРЫТИЕ СЧЕТА В ЦРБ ДНР ДЛЯ </a:t>
            </a:r>
          </a:p>
          <a:p>
            <a:pPr marL="893763" algn="ctr" defTabSz="609585">
              <a:defRPr/>
            </a:pPr>
            <a:r>
              <a:rPr lang="ru-RU" sz="4000" b="1" kern="1200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Bahnschrift SemiBold Condensed" panose="020B0502040204020203" pitchFamily="34" charset="0"/>
                <a:ea typeface="Roboto Light" panose="02000000000000000000" pitchFamily="2" charset="0"/>
                <a:cs typeface="Times New Roman" panose="02020603050405020304" pitchFamily="18" charset="0"/>
              </a:rPr>
              <a:t>ЮРИДИЧЕСКОГО ЛИЦА И ОБОСОБЛЕННОГО ПОДРАЗДЕЛЕНИЯ ЮРИДИЧЕСКОГО ЛИЦА</a:t>
            </a:r>
          </a:p>
          <a:p>
            <a:pPr marL="893763" algn="ctr" defTabSz="609585">
              <a:defRPr/>
            </a:pPr>
            <a:endParaRPr lang="ru-RU" sz="900" b="1" kern="1200" dirty="0">
              <a:ln w="6350"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Bahnschrift SemiBold Condensed" panose="020B0502040204020203" pitchFamily="34" charset="0"/>
              <a:ea typeface="Roboto Light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F1C0CA-7596-4C11-B13C-3320A39ABB07}"/>
              </a:ext>
            </a:extLst>
          </p:cNvPr>
          <p:cNvSpPr txBox="1"/>
          <p:nvPr/>
        </p:nvSpPr>
        <p:spPr>
          <a:xfrm>
            <a:off x="11585514" y="1561086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36488907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157C85-DF21-467A-BCBE-296B9B6D8704}"/>
              </a:ext>
            </a:extLst>
          </p:cNvPr>
          <p:cNvSpPr txBox="1"/>
          <p:nvPr/>
        </p:nvSpPr>
        <p:spPr>
          <a:xfrm>
            <a:off x="0" y="3107012"/>
            <a:ext cx="6282340" cy="731520"/>
          </a:xfrm>
          <a:prstGeom prst="rect">
            <a:avLst/>
          </a:prstGeom>
          <a:gradFill>
            <a:gsLst>
              <a:gs pos="13000">
                <a:schemeClr val="accent1">
                  <a:lumMod val="18000"/>
                  <a:lumOff val="82000"/>
                  <a:alpha val="57000"/>
                </a:schemeClr>
              </a:gs>
              <a:gs pos="40000">
                <a:schemeClr val="accent1">
                  <a:lumMod val="45000"/>
                  <a:lumOff val="55000"/>
                </a:schemeClr>
              </a:gs>
              <a:gs pos="67000">
                <a:schemeClr val="accent1">
                  <a:alpha val="60000"/>
                </a:schemeClr>
              </a:gs>
              <a:gs pos="92000">
                <a:schemeClr val="bg1"/>
              </a:gs>
            </a:gsLst>
            <a:lin ang="18900000" scaled="1"/>
          </a:gra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7" name="Таблица 3">
            <a:extLst>
              <a:ext uri="{FF2B5EF4-FFF2-40B4-BE49-F238E27FC236}">
                <a16:creationId xmlns:a16="http://schemas.microsoft.com/office/drawing/2014/main" id="{E07F7247-5E90-4744-B29E-7002208936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8799279"/>
              </p:ext>
            </p:extLst>
          </p:nvPr>
        </p:nvGraphicFramePr>
        <p:xfrm>
          <a:off x="-11890" y="515733"/>
          <a:ext cx="12215780" cy="6525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15780">
                  <a:extLst>
                    <a:ext uri="{9D8B030D-6E8A-4147-A177-3AD203B41FA5}">
                      <a16:colId xmlns:a16="http://schemas.microsoft.com/office/drawing/2014/main" val="3686409933"/>
                    </a:ext>
                  </a:extLst>
                </a:gridCol>
              </a:tblGrid>
              <a:tr h="558218">
                <a:tc>
                  <a:txBody>
                    <a:bodyPr/>
                    <a:lstStyle/>
                    <a:p>
                      <a:endParaRPr lang="ru-RU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5040766"/>
                  </a:ext>
                </a:extLst>
              </a:tr>
              <a:tr h="1991339">
                <a:tc>
                  <a:txBody>
                    <a:bodyPr/>
                    <a:lstStyle/>
                    <a:p>
                      <a:pPr marL="0" lvl="0" indent="0" algn="just" defTabSz="609585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ru-RU" sz="2800" b="0" kern="1200" dirty="0">
                          <a:solidFill>
                            <a:schemeClr val="tx1"/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* </a:t>
                      </a: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Оригиналы документов после установления их соответствия  предоставленным копиям возвращаются клиенту.</a:t>
                      </a:r>
                    </a:p>
                    <a:p>
                      <a:pPr marL="0" marR="0" lvl="0" indent="0" algn="just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ru-RU" sz="1400" b="0" u="none" kern="1200" dirty="0">
                        <a:solidFill>
                          <a:schemeClr val="accent1"/>
                        </a:solidFill>
                        <a:latin typeface="Bahnschrift SemiLight Condensed" panose="020B0502040204020203" pitchFamily="34" charset="0"/>
                        <a:ea typeface="Roboto Thin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3000" b="0" u="none" kern="1200" dirty="0">
                          <a:solidFill>
                            <a:schemeClr val="accent1"/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Стоимость услуги: Плата не взимается.</a:t>
                      </a:r>
                    </a:p>
                    <a:p>
                      <a:pPr marL="0" marR="0" lvl="0" indent="0" algn="just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endParaRPr lang="ru-RU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648000" marR="57600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6645354"/>
                  </a:ext>
                </a:extLst>
              </a:tr>
              <a:tr h="867090">
                <a:tc>
                  <a:txBody>
                    <a:bodyPr/>
                    <a:lstStyle/>
                    <a:p>
                      <a:r>
                        <a:rPr lang="ru-RU" sz="3300" b="1" kern="1200" dirty="0">
                          <a:ln w="6350"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152400" dist="50800" sx="1000" sy="1000" algn="ctr" rotWithShape="0">
                              <a:srgbClr val="000000"/>
                            </a:outerShdw>
                          </a:effectLst>
                          <a:latin typeface="Bahnschrift SemiBold Condensed" panose="020B0502040204020203" pitchFamily="34" charset="0"/>
                          <a:ea typeface="Roboto Light" panose="02000000000000000000" pitchFamily="2" charset="0"/>
                          <a:cs typeface="Times New Roman" panose="02020603050405020304" pitchFamily="18" charset="0"/>
                        </a:rPr>
                        <a:t>Нормативные правовые акты:</a:t>
                      </a:r>
                    </a:p>
                  </a:txBody>
                  <a:tcPr marL="648000" marR="57600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245606"/>
                  </a:ext>
                </a:extLst>
              </a:tr>
              <a:tr h="3057700">
                <a:tc>
                  <a:txBody>
                    <a:bodyPr/>
                    <a:lstStyle/>
                    <a:p>
                      <a:pPr marL="0" indent="0" algn="just">
                        <a:buFont typeface="Century Gothic" panose="020B0502020202020204" pitchFamily="34" charset="0"/>
                        <a:buNone/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Постановление Центрального Республиканского Банка Донецкой Народной Республики    № 67 от 26.03.2022 «Об особенностях применения отдельных нормативных правовых актов Центрального Республиканского Банка Донецкой Народной Республики».</a:t>
                      </a:r>
                    </a:p>
                  </a:txBody>
                  <a:tcPr marL="684000" marR="57600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471252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1213E3B-A15D-4F44-B90F-63B46361D11F}"/>
              </a:ext>
            </a:extLst>
          </p:cNvPr>
          <p:cNvSpPr txBox="1"/>
          <p:nvPr/>
        </p:nvSpPr>
        <p:spPr>
          <a:xfrm>
            <a:off x="11585514" y="1561086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2083412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31CA0D-7F7E-4429-A7FB-8BF79FE69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0800" y="3310572"/>
            <a:ext cx="9956800" cy="2722880"/>
          </a:xfrm>
          <a:ln>
            <a:gradFill flip="none" rotWithShape="1">
              <a:gsLst>
                <a:gs pos="70000">
                  <a:srgbClr val="8EAADB"/>
                </a:gs>
                <a:gs pos="14000">
                  <a:schemeClr val="accent1"/>
                </a:gs>
                <a:gs pos="22000">
                  <a:schemeClr val="accent1">
                    <a:lumMod val="45000"/>
                    <a:lumOff val="55000"/>
                  </a:schemeClr>
                </a:gs>
                <a:gs pos="50000">
                  <a:schemeClr val="accent1">
                    <a:lumMod val="45000"/>
                    <a:lumOff val="55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0" scaled="1"/>
              <a:tileRect/>
            </a:gradFill>
          </a:ln>
        </p:spPr>
        <p:txBody>
          <a:bodyPr>
            <a:normAutofit fontScale="90000"/>
          </a:bodyPr>
          <a:lstStyle/>
          <a:p>
            <a:pPr marL="379413" algn="ctr">
              <a:spcAft>
                <a:spcPts val="0"/>
              </a:spcAft>
            </a:pPr>
            <a:br>
              <a:rPr lang="ru-RU" b="1" dirty="0">
                <a:solidFill>
                  <a:schemeClr val="tx1">
                    <a:alpha val="99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Times New Roman" panose="02020603050405020304" pitchFamily="18" charset="0"/>
              </a:rPr>
            </a:br>
            <a:r>
              <a:rPr lang="ru-RU" sz="62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52400" dist="50800" sx="1000" sy="1000" algn="ctr" rotWithShape="0">
                    <a:srgbClr val="000000"/>
                  </a:outerShdw>
                </a:effectLst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</a:rPr>
              <a:t>Регистрация субъектов </a:t>
            </a:r>
            <a:br>
              <a:rPr lang="ru-RU" sz="62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52400" dist="50800" sx="1000" sy="1000" algn="ctr" rotWithShape="0">
                    <a:srgbClr val="000000"/>
                  </a:outerShdw>
                </a:effectLst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</a:rPr>
            </a:br>
            <a:r>
              <a:rPr lang="ru-RU" sz="62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52400" dist="50800" sx="1000" sy="1000" algn="ctr" rotWithShape="0">
                    <a:srgbClr val="000000"/>
                  </a:outerShdw>
                </a:effectLst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</a:rPr>
              <a:t>хозяйствования в органах доходов </a:t>
            </a:r>
            <a:br>
              <a:rPr lang="ru-RU" sz="62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52400" dist="50800" sx="1000" sy="1000" algn="ctr" rotWithShape="0">
                    <a:srgbClr val="000000"/>
                  </a:outerShdw>
                </a:effectLst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</a:rPr>
            </a:br>
            <a:r>
              <a:rPr lang="ru-RU" sz="62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52400" dist="50800" sx="1000" sy="1000" algn="ctr" rotWithShape="0">
                    <a:srgbClr val="000000"/>
                  </a:outerShdw>
                </a:effectLst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</a:rPr>
              <a:t>и сборов</a:t>
            </a:r>
            <a:br>
              <a:rPr lang="en-US" sz="4400" b="1" dirty="0">
                <a:solidFill>
                  <a:schemeClr val="tx1">
                    <a:alpha val="99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C55773-C076-441C-9310-2698FD25D51D}"/>
              </a:ext>
            </a:extLst>
          </p:cNvPr>
          <p:cNvSpPr txBox="1"/>
          <p:nvPr/>
        </p:nvSpPr>
        <p:spPr>
          <a:xfrm>
            <a:off x="2331720" y="7047527"/>
            <a:ext cx="87630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2563"/>
            <a:r>
              <a:rPr lang="ru-RU" sz="48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юридических</a:t>
            </a:r>
            <a:r>
              <a:rPr lang="ru-RU" sz="48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52400" dist="50800" sx="1000" sy="1000" algn="ctr" rotWithShape="0">
                    <a:srgbClr val="000000"/>
                  </a:outerShdw>
                </a:effectLst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лиц </a:t>
            </a:r>
            <a:endParaRPr lang="ru-RU" sz="4800" b="1" dirty="0">
              <a:ln w="6350"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152400" dist="50800" sx="1000" sy="1000" algn="ctr" rotWithShape="0">
                  <a:srgbClr val="000000"/>
                </a:outerShdw>
              </a:effectLst>
              <a:latin typeface="Bahnschrift SemiBold Condensed" panose="020B0502040204020203" pitchFamily="34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marL="182563"/>
            <a:b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Roboto Thin" panose="02000000000000000000" pitchFamily="2" charset="0"/>
                <a:ea typeface="Roboto Thin" panose="02000000000000000000" pitchFamily="2" charset="0"/>
                <a:cs typeface="Times New Roman" panose="02020603050405020304" pitchFamily="18" charset="0"/>
              </a:rPr>
            </a:br>
            <a:r>
              <a:rPr lang="ru-RU" sz="48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физических лиц-предпринимателей</a:t>
            </a:r>
            <a:br>
              <a:rPr lang="ru-RU" sz="48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</a:rPr>
            </a:br>
            <a:endParaRPr lang="ru-RU" sz="4800" b="1" dirty="0">
              <a:ln w="6350">
                <a:noFill/>
              </a:ln>
              <a:solidFill>
                <a:schemeClr val="accent1">
                  <a:lumMod val="50000"/>
                </a:schemeClr>
              </a:solidFill>
              <a:latin typeface="Bahnschrift SemiBold Condensed" panose="020B0502040204020203" pitchFamily="34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 descr="Шевроны со сплошной заливкой">
            <a:extLst>
              <a:ext uri="{FF2B5EF4-FFF2-40B4-BE49-F238E27FC236}">
                <a16:creationId xmlns:a16="http://schemas.microsoft.com/office/drawing/2014/main" id="{ABCC1171-7DA2-4B5D-A989-38F6C47ADC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77620" y="8478688"/>
            <a:ext cx="914400" cy="914400"/>
          </a:xfrm>
          <a:prstGeom prst="rect">
            <a:avLst/>
          </a:prstGeom>
        </p:spPr>
      </p:pic>
      <p:pic>
        <p:nvPicPr>
          <p:cNvPr id="11" name="Рисунок 10" descr="Шевроны со сплошной заливкой">
            <a:extLst>
              <a:ext uri="{FF2B5EF4-FFF2-40B4-BE49-F238E27FC236}">
                <a16:creationId xmlns:a16="http://schemas.microsoft.com/office/drawing/2014/main" id="{40E66C7A-6B47-444D-823B-4B486633EC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77620" y="7213600"/>
            <a:ext cx="914400" cy="9144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B9FF396-CA29-468E-A1FE-6D7E0FCD0348}"/>
              </a:ext>
            </a:extLst>
          </p:cNvPr>
          <p:cNvSpPr txBox="1"/>
          <p:nvPr/>
        </p:nvSpPr>
        <p:spPr>
          <a:xfrm>
            <a:off x="11585514" y="1561086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5393865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F914B2B-58D3-45CE-9FD5-221D6BA02DB5}"/>
              </a:ext>
            </a:extLst>
          </p:cNvPr>
          <p:cNvSpPr txBox="1"/>
          <p:nvPr/>
        </p:nvSpPr>
        <p:spPr>
          <a:xfrm>
            <a:off x="0" y="13729404"/>
            <a:ext cx="6282340" cy="731520"/>
          </a:xfrm>
          <a:prstGeom prst="rect">
            <a:avLst/>
          </a:prstGeom>
          <a:gradFill>
            <a:gsLst>
              <a:gs pos="13000">
                <a:schemeClr val="accent1">
                  <a:lumMod val="18000"/>
                  <a:lumOff val="82000"/>
                  <a:alpha val="57000"/>
                </a:schemeClr>
              </a:gs>
              <a:gs pos="40000">
                <a:schemeClr val="accent1">
                  <a:lumMod val="45000"/>
                  <a:lumOff val="55000"/>
                </a:schemeClr>
              </a:gs>
              <a:gs pos="67000">
                <a:schemeClr val="accent1">
                  <a:alpha val="60000"/>
                </a:schemeClr>
              </a:gs>
              <a:gs pos="92000">
                <a:schemeClr val="bg1"/>
              </a:gs>
            </a:gsLst>
            <a:lin ang="18900000" scaled="1"/>
          </a:gra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035010-FE08-4C42-88A4-07A2A4D0CC80}"/>
              </a:ext>
            </a:extLst>
          </p:cNvPr>
          <p:cNvSpPr txBox="1"/>
          <p:nvPr/>
        </p:nvSpPr>
        <p:spPr>
          <a:xfrm>
            <a:off x="-25076" y="6402943"/>
            <a:ext cx="6282340" cy="731520"/>
          </a:xfrm>
          <a:prstGeom prst="rect">
            <a:avLst/>
          </a:prstGeom>
          <a:gradFill>
            <a:gsLst>
              <a:gs pos="13000">
                <a:schemeClr val="accent1">
                  <a:lumMod val="18000"/>
                  <a:lumOff val="82000"/>
                  <a:alpha val="57000"/>
                </a:schemeClr>
              </a:gs>
              <a:gs pos="40000">
                <a:schemeClr val="accent1">
                  <a:lumMod val="45000"/>
                  <a:lumOff val="55000"/>
                </a:schemeClr>
              </a:gs>
              <a:gs pos="67000">
                <a:schemeClr val="accent1">
                  <a:alpha val="60000"/>
                </a:schemeClr>
              </a:gs>
              <a:gs pos="92000">
                <a:schemeClr val="bg1"/>
              </a:gs>
            </a:gsLst>
            <a:lin ang="18900000" scaled="1"/>
          </a:gra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B53E08-D58A-4364-8F65-39C293A7F93A}"/>
              </a:ext>
            </a:extLst>
          </p:cNvPr>
          <p:cNvSpPr txBox="1"/>
          <p:nvPr/>
        </p:nvSpPr>
        <p:spPr>
          <a:xfrm>
            <a:off x="-25076" y="1612196"/>
            <a:ext cx="6282340" cy="731520"/>
          </a:xfrm>
          <a:prstGeom prst="rect">
            <a:avLst/>
          </a:prstGeom>
          <a:gradFill>
            <a:gsLst>
              <a:gs pos="13000">
                <a:schemeClr val="accent1">
                  <a:lumMod val="18000"/>
                  <a:lumOff val="82000"/>
                  <a:alpha val="57000"/>
                </a:schemeClr>
              </a:gs>
              <a:gs pos="40000">
                <a:schemeClr val="accent1">
                  <a:lumMod val="45000"/>
                  <a:lumOff val="55000"/>
                </a:schemeClr>
              </a:gs>
              <a:gs pos="67000">
                <a:schemeClr val="accent1">
                  <a:alpha val="60000"/>
                </a:schemeClr>
              </a:gs>
              <a:gs pos="92000">
                <a:schemeClr val="bg1"/>
              </a:gs>
            </a:gsLst>
            <a:lin ang="18900000" scaled="1"/>
          </a:gra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5" name="Таблица 3">
            <a:extLst>
              <a:ext uri="{FF2B5EF4-FFF2-40B4-BE49-F238E27FC236}">
                <a16:creationId xmlns:a16="http://schemas.microsoft.com/office/drawing/2014/main" id="{45FD480B-15C5-4D08-9216-375C95485C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808404"/>
              </p:ext>
            </p:extLst>
          </p:nvPr>
        </p:nvGraphicFramePr>
        <p:xfrm>
          <a:off x="-12538" y="1612196"/>
          <a:ext cx="12217076" cy="152385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5672">
                  <a:extLst>
                    <a:ext uri="{9D8B030D-6E8A-4147-A177-3AD203B41FA5}">
                      <a16:colId xmlns:a16="http://schemas.microsoft.com/office/drawing/2014/main" val="3686409933"/>
                    </a:ext>
                  </a:extLst>
                </a:gridCol>
                <a:gridCol w="6361404">
                  <a:extLst>
                    <a:ext uri="{9D8B030D-6E8A-4147-A177-3AD203B41FA5}">
                      <a16:colId xmlns:a16="http://schemas.microsoft.com/office/drawing/2014/main" val="1439748137"/>
                    </a:ext>
                  </a:extLst>
                </a:gridCol>
              </a:tblGrid>
              <a:tr h="869563">
                <a:tc gridSpan="2">
                  <a:txBody>
                    <a:bodyPr/>
                    <a:lstStyle/>
                    <a:p>
                      <a:pPr marL="447675" indent="0" algn="just"/>
                      <a:r>
                        <a:rPr lang="ru-RU" sz="3300" b="1" kern="1200" dirty="0">
                          <a:ln w="6350"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152400" dist="50800" sx="1000" sy="1000" algn="ctr" rotWithShape="0">
                              <a:srgbClr val="000000"/>
                            </a:outerShdw>
                          </a:effectLst>
                          <a:latin typeface="Bahnschrift SemiBold Condensed" panose="020B0502040204020203" pitchFamily="34" charset="0"/>
                          <a:ea typeface="Roboto Light" panose="02000000000000000000" pitchFamily="2" charset="0"/>
                          <a:cs typeface="Times New Roman" panose="02020603050405020304" pitchFamily="18" charset="0"/>
                        </a:rPr>
                        <a:t>Услугу предоставляет: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604601"/>
                  </a:ext>
                </a:extLst>
              </a:tr>
              <a:tr h="3878401">
                <a:tc>
                  <a:txBody>
                    <a:bodyPr/>
                    <a:lstStyle/>
                    <a:p>
                      <a:pPr algn="just"/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Центральный Республиканский Банк Донецкой Народной Республики</a:t>
                      </a:r>
                      <a:endParaRPr lang="ru-RU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Адрес: г. Донецк, пр-т Мира, 8а</a:t>
                      </a:r>
                    </a:p>
                    <a:p>
                      <a:pPr marL="0" marR="0" lvl="0" indent="0" algn="just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E-mail: </a:t>
                      </a:r>
                      <a:r>
                        <a:rPr lang="en-US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bank@crb-dnr.ru</a:t>
                      </a:r>
                      <a:endParaRPr lang="ru-RU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pt-BR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Сайт:</a:t>
                      </a: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https://crb-dnr.ru</a:t>
                      </a:r>
                      <a:endParaRPr lang="ru-RU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(071) 099-50-29,</a:t>
                      </a:r>
                      <a:b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</a:b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(071) 099-50-39, </a:t>
                      </a:r>
                      <a:b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</a:b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(062) 206-78-70. </a:t>
                      </a:r>
                    </a:p>
                  </a:txBody>
                  <a:tcPr marL="648000" marR="576000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 defTabSz="914400" rtl="0" eaLnBrk="1" latinLnBrk="0" hangingPunct="1"/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В городах и районах </a:t>
                      </a:r>
                    </a:p>
                    <a:p>
                      <a:pPr marL="0" indent="0" algn="just" defTabSz="914400" rtl="0" eaLnBrk="1" latinLnBrk="0" hangingPunct="1"/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Донецкой Народной Республики - территориальные отделения Центрального Республиканского Банка Донецкой Народной Республики</a:t>
                      </a: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, осуществляющие открытие и обслуживание банковских счетов юридических лиц         и физических лиц - предпринимателей</a:t>
                      </a:r>
                    </a:p>
                  </a:txBody>
                  <a:tcPr marL="612000" marR="57600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2084873"/>
                  </a:ext>
                </a:extLst>
              </a:tr>
              <a:tr h="914400">
                <a:tc gridSpan="2">
                  <a:txBody>
                    <a:bodyPr/>
                    <a:lstStyle/>
                    <a:p>
                      <a:pPr marL="0" indent="0" algn="just" defTabSz="914400" rtl="0" eaLnBrk="1" latinLnBrk="0" hangingPunct="1"/>
                      <a:r>
                        <a:rPr lang="ru-RU" sz="3300" b="1" kern="1200" dirty="0">
                          <a:ln w="6350"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152400" dist="50800" sx="1000" sy="1000" algn="ctr" rotWithShape="0">
                              <a:srgbClr val="000000"/>
                            </a:outerShdw>
                          </a:effectLst>
                          <a:latin typeface="Bahnschrift SemiBold Condensed" panose="020B0502040204020203" pitchFamily="34" charset="0"/>
                          <a:ea typeface="Roboto Light" panose="02000000000000000000" pitchFamily="2" charset="0"/>
                          <a:cs typeface="Times New Roman" panose="02020603050405020304" pitchFamily="18" charset="0"/>
                        </a:rPr>
                        <a:t>Необходимые документы:</a:t>
                      </a:r>
                    </a:p>
                  </a:txBody>
                  <a:tcPr marL="648000" marR="576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040766"/>
                  </a:ext>
                </a:extLst>
              </a:tr>
              <a:tr h="5876889">
                <a:tc gridSpan="2">
                  <a:txBody>
                    <a:bodyPr/>
                    <a:lstStyle/>
                    <a:p>
                      <a:pPr marL="457200" indent="-457200" algn="just" defTabSz="609585" rtl="0" eaLnBrk="1" latinLnBrk="0" hangingPunct="1">
                        <a:buFont typeface="+mj-lt"/>
                        <a:buAutoNum type="arabicPeriod"/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Выписка из единого государственного реестра юридических лиц и физических лиц - предпринимателей, выданная Министерством доходов и сборов Донецкой Народной Республики.</a:t>
                      </a:r>
                    </a:p>
                    <a:p>
                      <a:pPr marL="457200" indent="-457200" algn="just" defTabSz="609585" rtl="0" eaLnBrk="1" latinLnBrk="0" hangingPunct="1">
                        <a:buFont typeface="+mj-lt"/>
                        <a:buAutoNum type="arabicPeriod"/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Справка о взятии на учет налогоплательщика, выданная территориальным органом доходов и сборов Донецкой Народной Республики.</a:t>
                      </a:r>
                    </a:p>
                    <a:p>
                      <a:pPr marL="457200" indent="-457200" algn="just" defTabSz="609585" rtl="0" eaLnBrk="1" latinLnBrk="0" hangingPunct="1">
                        <a:buFont typeface="+mj-lt"/>
                        <a:buAutoNum type="arabicPeriod"/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Карточка с образцами подписей и оттиска печати.</a:t>
                      </a:r>
                    </a:p>
                    <a:p>
                      <a:pPr marL="457200" indent="-457200" algn="just" defTabSz="609585" rtl="0" eaLnBrk="1" latinLnBrk="0" hangingPunct="1">
                        <a:buFont typeface="+mj-lt"/>
                        <a:buAutoNum type="arabicPeriod"/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Доверенность, нотариально удостоверенная (если такие полномочия передаются третьему лицу).</a:t>
                      </a:r>
                    </a:p>
                    <a:p>
                      <a:pPr marL="457200" marR="0" lvl="0" indent="-457200" algn="just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Копии и оригиналы документов, удостоверяющих личность лиц, указанных в карточке с образцами подписей и оттиска печати, а также документов, подтверждающий регистрацию их как налогоплательщиков.</a:t>
                      </a:r>
                    </a:p>
                    <a:p>
                      <a:pPr marL="0" lvl="0" indent="0" algn="just" defTabSz="609585" rtl="0" eaLnBrk="1" latinLnBrk="0" hangingPunct="1">
                        <a:buFont typeface="+mj-lt"/>
                        <a:buNone/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800" b="0" kern="1200" dirty="0">
                          <a:solidFill>
                            <a:schemeClr val="tx1"/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*</a:t>
                      </a: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 Оригиналы документов после установления их соответствия предоставленным копиям возвращаются клиенту.</a:t>
                      </a:r>
                      <a:endParaRPr lang="ru-RU" sz="11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ru-RU" sz="900" b="0" u="none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800" b="0" u="none" kern="1200" dirty="0">
                          <a:solidFill>
                            <a:schemeClr val="accent1"/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Стоимость услуги: Плата не взимается.</a:t>
                      </a:r>
                    </a:p>
                    <a:p>
                      <a:pPr marL="0" marR="0" lvl="0" indent="0" algn="just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ru-RU" sz="1800" b="0" u="none" kern="1200" dirty="0">
                        <a:solidFill>
                          <a:schemeClr val="accent1"/>
                        </a:solidFill>
                        <a:latin typeface="Bahnschrift SemiLight Condensed" panose="020B0502040204020203" pitchFamily="34" charset="0"/>
                        <a:ea typeface="Roboto Thin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48000" marR="576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645354"/>
                  </a:ext>
                </a:extLst>
              </a:tr>
              <a:tr h="832449">
                <a:tc gridSpan="2">
                  <a:txBody>
                    <a:bodyPr/>
                    <a:lstStyle/>
                    <a:p>
                      <a:pPr marL="0" indent="0" algn="just" defTabSz="914400" rtl="0" eaLnBrk="1" latinLnBrk="0" hangingPunct="1"/>
                      <a:r>
                        <a:rPr lang="ru-RU" sz="3300" b="1" kern="1200" dirty="0">
                          <a:ln w="6350"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152400" dist="50800" sx="1000" sy="1000" algn="ctr" rotWithShape="0">
                              <a:srgbClr val="000000"/>
                            </a:outerShdw>
                          </a:effectLst>
                          <a:latin typeface="Bahnschrift SemiBold Condensed" panose="020B0502040204020203" pitchFamily="34" charset="0"/>
                          <a:ea typeface="Roboto Light" panose="02000000000000000000" pitchFamily="2" charset="0"/>
                          <a:cs typeface="Times New Roman" panose="02020603050405020304" pitchFamily="18" charset="0"/>
                        </a:rPr>
                        <a:t>Нормативные правовые акты:</a:t>
                      </a:r>
                    </a:p>
                  </a:txBody>
                  <a:tcPr marL="648000" marR="576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3443512"/>
                  </a:ext>
                </a:extLst>
              </a:tr>
              <a:tr h="2266711">
                <a:tc gridSpan="2">
                  <a:txBody>
                    <a:bodyPr/>
                    <a:lstStyle/>
                    <a:p>
                      <a:pPr marL="0" indent="0" algn="just">
                        <a:buFont typeface="Century Gothic" panose="020B0502020202020204" pitchFamily="34" charset="0"/>
                        <a:buNone/>
                      </a:pPr>
                      <a:r>
                        <a:rPr lang="ru-RU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Bold Condensed" panose="020B0502040204020203" pitchFamily="34" charset="0"/>
                          <a:ea typeface="+mn-ea"/>
                          <a:cs typeface="+mn-cs"/>
                        </a:rPr>
                        <a:t>Постановление Центрального Республиканского Банка Донецкой Народной Республики     № 67 от 26.03.2022 «Об особенностях применения отдельных нормативных правовых актов Центрального Республиканского Банка Донецкой Народной Республики».</a:t>
                      </a:r>
                    </a:p>
                    <a:p>
                      <a:pPr marL="0" indent="0" algn="just">
                        <a:buFont typeface="Century Gothic" panose="020B0502020202020204" pitchFamily="34" charset="0"/>
                        <a:buNone/>
                      </a:pPr>
                      <a:endParaRPr lang="ru-RU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  <a:p>
                      <a:pPr marL="0" indent="0" algn="just">
                        <a:buFont typeface="Century Gothic" panose="020B0502020202020204" pitchFamily="34" charset="0"/>
                        <a:buNone/>
                      </a:pPr>
                      <a:endParaRPr lang="ru-RU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Bold Condensed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648000" marR="576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61215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23ABC38-DF3B-4CCA-BBB4-50253849079E}"/>
              </a:ext>
            </a:extLst>
          </p:cNvPr>
          <p:cNvSpPr txBox="1"/>
          <p:nvPr/>
        </p:nvSpPr>
        <p:spPr>
          <a:xfrm>
            <a:off x="-25076" y="0"/>
            <a:ext cx="12217076" cy="1461939"/>
          </a:xfrm>
          <a:prstGeom prst="rect">
            <a:avLst/>
          </a:prstGeom>
          <a:gradFill flip="none" rotWithShape="1">
            <a:gsLst>
              <a:gs pos="96000">
                <a:schemeClr val="accent1"/>
              </a:gs>
              <a:gs pos="62000">
                <a:srgbClr val="CAD8EC"/>
              </a:gs>
              <a:gs pos="38000">
                <a:srgbClr val="D2DFF1"/>
              </a:gs>
              <a:gs pos="53000">
                <a:schemeClr val="bg1"/>
              </a:gs>
              <a:gs pos="0">
                <a:schemeClr val="accent1"/>
              </a:gs>
              <a:gs pos="15000">
                <a:srgbClr val="7799D4"/>
              </a:gs>
              <a:gs pos="78000">
                <a:srgbClr val="7B98CC"/>
              </a:gs>
            </a:gsLst>
            <a:lin ang="17400000" scaled="0"/>
            <a:tileRect/>
          </a:gradFill>
          <a:ln w="57150" cmpd="dbl">
            <a:noFill/>
            <a:prstDash val="sysDot"/>
          </a:ln>
        </p:spPr>
        <p:txBody>
          <a:bodyPr wrap="square" rtlCol="0">
            <a:spAutoFit/>
          </a:bodyPr>
          <a:lstStyle/>
          <a:p>
            <a:pPr marL="893763" algn="ctr" defTabSz="609585">
              <a:defRPr/>
            </a:pPr>
            <a:r>
              <a:rPr lang="ru-RU" sz="4000" b="1" kern="1200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Bahnschrift SemiBold Condensed" panose="020B0502040204020203" pitchFamily="34" charset="0"/>
                <a:ea typeface="Roboto Light" panose="02000000000000000000" pitchFamily="2" charset="0"/>
                <a:cs typeface="Times New Roman" panose="02020603050405020304" pitchFamily="18" charset="0"/>
              </a:rPr>
              <a:t>ОТКРЫТИЕ СЧЕТА В ЦРБ ДНР</a:t>
            </a:r>
          </a:p>
          <a:p>
            <a:pPr marL="893763" algn="ctr" defTabSz="609585">
              <a:defRPr/>
            </a:pPr>
            <a:r>
              <a:rPr lang="ru-RU" sz="4000" b="1" kern="1200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Bahnschrift SemiBold Condensed" panose="020B0502040204020203" pitchFamily="34" charset="0"/>
                <a:ea typeface="Roboto Light" panose="02000000000000000000" pitchFamily="2" charset="0"/>
                <a:cs typeface="Times New Roman" panose="02020603050405020304" pitchFamily="18" charset="0"/>
              </a:rPr>
              <a:t> ДЛЯ ФИЗИЧЕСКОГО ЛИЦА - ПРЕДПРИНИМАТЕЛЯ</a:t>
            </a:r>
          </a:p>
          <a:p>
            <a:pPr marL="893763" algn="ctr" defTabSz="609585">
              <a:defRPr/>
            </a:pPr>
            <a:endParaRPr lang="ru-RU" sz="900" b="1" kern="1200" dirty="0">
              <a:ln w="6350"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Bahnschrift SemiBold Condensed" panose="020B0502040204020203" pitchFamily="34" charset="0"/>
              <a:ea typeface="Roboto Light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35A548F-A9E8-4764-AD5F-323169819C26}"/>
              </a:ext>
            </a:extLst>
          </p:cNvPr>
          <p:cNvSpPr txBox="1"/>
          <p:nvPr/>
        </p:nvSpPr>
        <p:spPr>
          <a:xfrm>
            <a:off x="11585514" y="1561086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1284331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923ED81C-3232-4077-B6C9-9134BF9DA7F4}"/>
              </a:ext>
            </a:extLst>
          </p:cNvPr>
          <p:cNvSpPr txBox="1"/>
          <p:nvPr/>
        </p:nvSpPr>
        <p:spPr>
          <a:xfrm>
            <a:off x="-36311" y="6803876"/>
            <a:ext cx="6360160" cy="840447"/>
          </a:xfrm>
          <a:prstGeom prst="rect">
            <a:avLst/>
          </a:prstGeom>
          <a:gradFill>
            <a:gsLst>
              <a:gs pos="13000">
                <a:schemeClr val="accent1">
                  <a:lumMod val="18000"/>
                  <a:lumOff val="82000"/>
                  <a:alpha val="57000"/>
                </a:schemeClr>
              </a:gs>
              <a:gs pos="40000">
                <a:schemeClr val="accent1">
                  <a:lumMod val="45000"/>
                  <a:lumOff val="55000"/>
                </a:schemeClr>
              </a:gs>
              <a:gs pos="67000">
                <a:schemeClr val="accent1">
                  <a:alpha val="60000"/>
                </a:schemeClr>
              </a:gs>
              <a:gs pos="92000">
                <a:schemeClr val="bg1"/>
              </a:gs>
            </a:gsLst>
            <a:lin ang="18900000" scaled="1"/>
          </a:gra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AC752AE-B166-4FA3-A049-DAD03515E666}"/>
              </a:ext>
            </a:extLst>
          </p:cNvPr>
          <p:cNvSpPr txBox="1"/>
          <p:nvPr/>
        </p:nvSpPr>
        <p:spPr>
          <a:xfrm>
            <a:off x="-20320" y="10594635"/>
            <a:ext cx="6360160" cy="840447"/>
          </a:xfrm>
          <a:prstGeom prst="rect">
            <a:avLst/>
          </a:prstGeom>
          <a:gradFill>
            <a:gsLst>
              <a:gs pos="13000">
                <a:schemeClr val="accent1">
                  <a:lumMod val="18000"/>
                  <a:lumOff val="82000"/>
                  <a:alpha val="57000"/>
                </a:schemeClr>
              </a:gs>
              <a:gs pos="40000">
                <a:schemeClr val="accent1">
                  <a:lumMod val="45000"/>
                  <a:lumOff val="55000"/>
                </a:schemeClr>
              </a:gs>
              <a:gs pos="67000">
                <a:schemeClr val="accent1">
                  <a:alpha val="60000"/>
                </a:schemeClr>
              </a:gs>
              <a:gs pos="92000">
                <a:schemeClr val="bg1"/>
              </a:gs>
            </a:gsLst>
            <a:lin ang="18900000" scaled="1"/>
          </a:gra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A86F34F-9FAE-46C2-9CC7-4B776F8EA935}"/>
              </a:ext>
            </a:extLst>
          </p:cNvPr>
          <p:cNvSpPr txBox="1"/>
          <p:nvPr/>
        </p:nvSpPr>
        <p:spPr>
          <a:xfrm>
            <a:off x="0" y="2256949"/>
            <a:ext cx="6360160" cy="756168"/>
          </a:xfrm>
          <a:prstGeom prst="rect">
            <a:avLst/>
          </a:prstGeom>
          <a:gradFill>
            <a:gsLst>
              <a:gs pos="13000">
                <a:schemeClr val="accent1">
                  <a:lumMod val="18000"/>
                  <a:lumOff val="82000"/>
                  <a:alpha val="57000"/>
                </a:schemeClr>
              </a:gs>
              <a:gs pos="40000">
                <a:schemeClr val="accent1">
                  <a:lumMod val="45000"/>
                  <a:lumOff val="55000"/>
                </a:schemeClr>
              </a:gs>
              <a:gs pos="67000">
                <a:schemeClr val="accent1">
                  <a:alpha val="60000"/>
                </a:schemeClr>
              </a:gs>
              <a:gs pos="92000">
                <a:schemeClr val="bg1"/>
              </a:gs>
            </a:gsLst>
            <a:lin ang="18900000" scaled="1"/>
          </a:gra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5" name="Таблица 3">
            <a:extLst>
              <a:ext uri="{FF2B5EF4-FFF2-40B4-BE49-F238E27FC236}">
                <a16:creationId xmlns:a16="http://schemas.microsoft.com/office/drawing/2014/main" id="{8E2FA5D7-363B-4A4D-81EB-452681278A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898116"/>
              </p:ext>
            </p:extLst>
          </p:nvPr>
        </p:nvGraphicFramePr>
        <p:xfrm>
          <a:off x="-78740" y="2172018"/>
          <a:ext cx="12329160" cy="1416587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2700000" sx="1000" sy="1000" algn="ctr" rotWithShape="0">
                    <a:srgbClr val="000000">
                      <a:alpha val="92000"/>
                    </a:srgbClr>
                  </a:outerShdw>
                </a:effectLst>
                <a:tableStyleId>{5C22544A-7EE6-4342-B048-85BDC9FD1C3A}</a:tableStyleId>
              </a:tblPr>
              <a:tblGrid>
                <a:gridCol w="5835603">
                  <a:extLst>
                    <a:ext uri="{9D8B030D-6E8A-4147-A177-3AD203B41FA5}">
                      <a16:colId xmlns:a16="http://schemas.microsoft.com/office/drawing/2014/main" val="3686409933"/>
                    </a:ext>
                  </a:extLst>
                </a:gridCol>
                <a:gridCol w="6493557">
                  <a:extLst>
                    <a:ext uri="{9D8B030D-6E8A-4147-A177-3AD203B41FA5}">
                      <a16:colId xmlns:a16="http://schemas.microsoft.com/office/drawing/2014/main" val="2256271779"/>
                    </a:ext>
                  </a:extLst>
                </a:gridCol>
              </a:tblGrid>
              <a:tr h="833482">
                <a:tc gridSpan="2"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1400" b="1" kern="1200" dirty="0">
                        <a:ln w="6350">
                          <a:gradFill>
                            <a:gsLst>
                              <a:gs pos="19000">
                                <a:schemeClr val="accent1">
                                  <a:lumMod val="5000"/>
                                  <a:lumOff val="95000"/>
                                </a:schemeClr>
                              </a:gs>
                              <a:gs pos="64000">
                                <a:schemeClr val="accent1">
                                  <a:lumMod val="45000"/>
                                  <a:lumOff val="55000"/>
                                </a:schemeClr>
                              </a:gs>
                              <a:gs pos="83000">
                                <a:schemeClr val="accent1">
                                  <a:lumMod val="45000"/>
                                  <a:lumOff val="55000"/>
                                </a:schemeClr>
                              </a:gs>
                              <a:gs pos="100000">
                                <a:schemeClr val="accent1">
                                  <a:lumMod val="30000"/>
                                  <a:lumOff val="70000"/>
                                </a:schemeClr>
                              </a:gs>
                            </a:gsLst>
                            <a:lin ang="5400000" scaled="1"/>
                          </a:gradFill>
                        </a:ln>
                        <a:gradFill>
                          <a:gsLst>
                            <a:gs pos="19680">
                              <a:schemeClr val="bg1">
                                <a:alpha val="33000"/>
                                <a:lumMod val="42000"/>
                                <a:lumOff val="58000"/>
                              </a:schemeClr>
                            </a:gs>
                            <a:gs pos="46000">
                              <a:schemeClr val="bg1"/>
                            </a:gs>
                            <a:gs pos="36000">
                              <a:schemeClr val="bg1"/>
                            </a:gs>
                            <a:gs pos="70000">
                              <a:schemeClr val="bg1"/>
                            </a:gs>
                            <a:gs pos="100000">
                              <a:schemeClr val="bg1"/>
                            </a:gs>
                            <a:gs pos="6000">
                              <a:schemeClr val="accent5"/>
                            </a:gs>
                            <a:gs pos="81000">
                              <a:schemeClr val="bg1"/>
                            </a:gs>
                          </a:gsLst>
                          <a:lin ang="18900000" scaled="1"/>
                        </a:gradFill>
                        <a:effectLst>
                          <a:outerShdw blurRad="152400" dist="50800" dir="5400000" algn="ctr" rotWithShape="0">
                            <a:srgbClr val="000000">
                              <a:alpha val="99000"/>
                            </a:srgbClr>
                          </a:outerShdw>
                        </a:effectLst>
                        <a:latin typeface="Roboto Light" panose="02000000000000000000" pitchFamily="2" charset="0"/>
                        <a:ea typeface="Roboto Light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3400" b="1" kern="1200" dirty="0">
                          <a:ln w="6350"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152400" dist="50800" sx="1000" sy="1000" algn="ctr" rotWithShape="0">
                              <a:srgbClr val="000000"/>
                            </a:outerShdw>
                          </a:effectLst>
                          <a:latin typeface="Bahnschrift SemiBold Condensed" panose="020B0502040204020203" pitchFamily="34" charset="0"/>
                          <a:ea typeface="Roboto Light" panose="02000000000000000000" pitchFamily="2" charset="0"/>
                          <a:cs typeface="Times New Roman" panose="02020603050405020304" pitchFamily="18" charset="0"/>
                        </a:rPr>
                        <a:t>Услугу предоставляет:</a:t>
                      </a:r>
                      <a:endParaRPr lang="ru-RU" sz="3400" b="1" kern="1200" dirty="0">
                        <a:solidFill>
                          <a:schemeClr val="tx1"/>
                        </a:solidFill>
                        <a:latin typeface="Roboto Thin" panose="02000000000000000000" pitchFamily="2" charset="0"/>
                        <a:ea typeface="Roboto Thin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756000" marR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696353"/>
                  </a:ext>
                </a:extLst>
              </a:tr>
              <a:tr h="3766104">
                <a:tc>
                  <a:txBody>
                    <a:bodyPr/>
                    <a:lstStyle/>
                    <a:p>
                      <a:pPr algn="just"/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Министерство доходов и сборов Донецкой Народной Республики</a:t>
                      </a:r>
                    </a:p>
                    <a:p>
                      <a:pPr algn="just"/>
                      <a:r>
                        <a:rPr lang="ru-RU" sz="26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Адрес: г. Донецк, ул. Артема, 114</a:t>
                      </a:r>
                    </a:p>
                    <a:p>
                      <a:pPr algn="just"/>
                      <a:r>
                        <a:rPr lang="en-US" sz="26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E-mail</a:t>
                      </a:r>
                      <a:r>
                        <a:rPr lang="ru-RU" sz="26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6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office@mdsdnr.ru</a:t>
                      </a:r>
                    </a:p>
                    <a:p>
                      <a:pPr algn="just"/>
                      <a:r>
                        <a:rPr lang="ru-RU" sz="26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Сайт: </a:t>
                      </a:r>
                      <a:r>
                        <a:rPr lang="en-US" sz="26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mdsdnr.ru</a:t>
                      </a:r>
                    </a:p>
                    <a:p>
                      <a:pPr algn="just"/>
                      <a:r>
                        <a:rPr lang="en-US" sz="26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Telegram-</a:t>
                      </a:r>
                      <a:r>
                        <a:rPr lang="ru-RU" sz="26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канал: </a:t>
                      </a:r>
                      <a:r>
                        <a:rPr lang="en-US" sz="26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t.me/</a:t>
                      </a:r>
                      <a:r>
                        <a:rPr lang="en-US" sz="2600" b="0" u="non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mdsdnr</a:t>
                      </a:r>
                      <a:endParaRPr lang="ru-RU" sz="2600" b="0" u="none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Light Condensed" panose="020B0502040204020203" pitchFamily="34" charset="0"/>
                        <a:ea typeface="Roboto Thin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26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(062) 301-50-88,</a:t>
                      </a:r>
                    </a:p>
                    <a:p>
                      <a:pPr algn="just"/>
                      <a:r>
                        <a:rPr lang="ru-RU" sz="26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(062) 301-50-87,</a:t>
                      </a:r>
                    </a:p>
                    <a:p>
                      <a:pPr algn="just"/>
                      <a:r>
                        <a:rPr lang="ru-RU" sz="26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(062) 301-53-31,</a:t>
                      </a:r>
                    </a:p>
                  </a:txBody>
                  <a:tcPr marL="792000" marR="504000">
                    <a:noFill/>
                  </a:tcPr>
                </a:tc>
                <a:tc>
                  <a:txBody>
                    <a:bodyPr/>
                    <a:lstStyle/>
                    <a:p>
                      <a:pPr marL="0" algn="just" defTabSz="609585" rtl="0" eaLnBrk="1" latinLnBrk="0" hangingPunct="1"/>
                      <a:r>
                        <a:rPr lang="ru-RU" sz="27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В городах и районах </a:t>
                      </a:r>
                    </a:p>
                    <a:p>
                      <a:pPr marL="0" algn="just" defTabSz="609585" rtl="0" eaLnBrk="1" latinLnBrk="0" hangingPunct="1"/>
                      <a:r>
                        <a:rPr lang="ru-RU" sz="27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Донецкой Народной Республики – </a:t>
                      </a:r>
                      <a:r>
                        <a:rPr lang="ru-RU" sz="27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налоговые инспекции по месту нахождения субъекта</a:t>
                      </a:r>
                      <a:endParaRPr lang="ru-RU" sz="2700" b="0" u="none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Light Condensed" panose="020B0502040204020203" pitchFamily="34" charset="0"/>
                        <a:ea typeface="Roboto Thin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792000" marR="50400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2322428"/>
                  </a:ext>
                </a:extLst>
              </a:tr>
              <a:tr h="979790">
                <a:tc gridSpan="2">
                  <a:txBody>
                    <a:bodyPr/>
                    <a:lstStyle/>
                    <a:p>
                      <a:endParaRPr lang="ru-RU" sz="1100" b="1" kern="1200" dirty="0">
                        <a:ln>
                          <a:solidFill>
                            <a:schemeClr val="bg2">
                              <a:lumMod val="5000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Roboto Thin" panose="02000000000000000000" pitchFamily="2" charset="0"/>
                        <a:ea typeface="Roboto Thin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3400" b="1" kern="1200" dirty="0">
                          <a:ln w="6350"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152400" dist="50800" sx="1000" sy="1000" algn="ctr" rotWithShape="0">
                              <a:srgbClr val="000000"/>
                            </a:outerShdw>
                          </a:effectLst>
                          <a:latin typeface="Bahnschrift SemiBold Condensed" panose="020B0502040204020203" pitchFamily="34" charset="0"/>
                          <a:ea typeface="Roboto Light" panose="02000000000000000000" pitchFamily="2" charset="0"/>
                          <a:cs typeface="Times New Roman" panose="02020603050405020304" pitchFamily="18" charset="0"/>
                        </a:rPr>
                        <a:t>Необходимые документы:</a:t>
                      </a:r>
                    </a:p>
                  </a:txBody>
                  <a:tcPr marL="792000" marR="504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040766"/>
                  </a:ext>
                </a:extLst>
              </a:tr>
              <a:tr h="2840013">
                <a:tc gridSpan="2">
                  <a:txBody>
                    <a:bodyPr/>
                    <a:lstStyle/>
                    <a:p>
                      <a:pPr marL="514350" indent="-514350" algn="just">
                        <a:buFont typeface="+mj-lt"/>
                        <a:buAutoNum type="arabicPeriod"/>
                      </a:pPr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Заявление о внесении сведений о юридическом лице в Единый государственный реестр юридических лиц и физических лиц-предпринимателей</a:t>
                      </a:r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, подписанное руководителем юридического лица.</a:t>
                      </a:r>
                    </a:p>
                    <a:p>
                      <a:pPr marL="514350" indent="-514350" algn="just">
                        <a:buFont typeface="+mj-lt"/>
                        <a:buAutoNum type="arabicPeriod"/>
                      </a:pPr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Копии документов, заверенные подписью руководителя юридического лица, подтверждающие сведения, указанные в Заявлении.</a:t>
                      </a:r>
                    </a:p>
                    <a:p>
                      <a:pPr marL="0" indent="0" algn="just">
                        <a:buFont typeface="+mj-lt"/>
                        <a:buNone/>
                      </a:pPr>
                      <a:endParaRPr lang="ru-RU" sz="1000" b="0" u="none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Light Condensed" panose="020B0502040204020203" pitchFamily="34" charset="0"/>
                        <a:ea typeface="Roboto Thin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2800" b="0" u="none" kern="1200" dirty="0">
                          <a:solidFill>
                            <a:schemeClr val="accent1"/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Стоимость услуги : Плата не взымается.</a:t>
                      </a:r>
                    </a:p>
                  </a:txBody>
                  <a:tcPr marL="792000" marR="504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645354"/>
                  </a:ext>
                </a:extLst>
              </a:tr>
              <a:tr h="869073">
                <a:tc gridSpan="2">
                  <a:txBody>
                    <a:bodyPr/>
                    <a:lstStyle/>
                    <a:p>
                      <a:endParaRPr lang="ru-RU" sz="1100" b="1" kern="1200" dirty="0">
                        <a:ln>
                          <a:solidFill>
                            <a:schemeClr val="bg2">
                              <a:lumMod val="5000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Roboto Thin" panose="02000000000000000000" pitchFamily="2" charset="0"/>
                        <a:ea typeface="Roboto Thin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3400" b="1" kern="1200" dirty="0">
                          <a:ln w="6350"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152400" dist="50800" sx="1000" sy="1000" algn="ctr" rotWithShape="0">
                              <a:srgbClr val="000000"/>
                            </a:outerShdw>
                          </a:effectLst>
                          <a:latin typeface="Bahnschrift SemiBold Condensed" panose="020B0502040204020203" pitchFamily="34" charset="0"/>
                          <a:ea typeface="Roboto Light" panose="02000000000000000000" pitchFamily="2" charset="0"/>
                          <a:cs typeface="Times New Roman" panose="02020603050405020304" pitchFamily="18" charset="0"/>
                        </a:rPr>
                        <a:t>Нормативные правовые акты:</a:t>
                      </a:r>
                      <a:endParaRPr lang="ru-RU" sz="2800" b="1" kern="1200" dirty="0">
                        <a:ln w="6350">
                          <a:gradFill>
                            <a:gsLst>
                              <a:gs pos="19000">
                                <a:schemeClr val="accent1">
                                  <a:lumMod val="5000"/>
                                  <a:lumOff val="95000"/>
                                </a:schemeClr>
                              </a:gs>
                              <a:gs pos="64000">
                                <a:schemeClr val="accent1">
                                  <a:lumMod val="45000"/>
                                  <a:lumOff val="55000"/>
                                </a:schemeClr>
                              </a:gs>
                              <a:gs pos="83000">
                                <a:schemeClr val="accent1">
                                  <a:lumMod val="45000"/>
                                  <a:lumOff val="55000"/>
                                </a:schemeClr>
                              </a:gs>
                              <a:gs pos="100000">
                                <a:schemeClr val="accent1">
                                  <a:lumMod val="30000"/>
                                  <a:lumOff val="70000"/>
                                </a:schemeClr>
                              </a:gs>
                            </a:gsLst>
                            <a:lin ang="5400000" scaled="1"/>
                          </a:gradFill>
                        </a:ln>
                        <a:gradFill>
                          <a:gsLst>
                            <a:gs pos="19680">
                              <a:schemeClr val="bg1">
                                <a:alpha val="33000"/>
                              </a:schemeClr>
                            </a:gs>
                            <a:gs pos="46000">
                              <a:schemeClr val="bg1"/>
                            </a:gs>
                            <a:gs pos="36000">
                              <a:schemeClr val="bg1"/>
                            </a:gs>
                            <a:gs pos="70000">
                              <a:schemeClr val="bg1"/>
                            </a:gs>
                            <a:gs pos="100000">
                              <a:schemeClr val="bg1"/>
                            </a:gs>
                            <a:gs pos="6000">
                              <a:schemeClr val="accent5"/>
                            </a:gs>
                            <a:gs pos="81000">
                              <a:schemeClr val="bg1"/>
                            </a:gs>
                          </a:gsLst>
                          <a:lin ang="18900000" scaled="1"/>
                        </a:gradFill>
                        <a:effectLst>
                          <a:outerShdw blurRad="152400" dist="50800" dir="5400000" algn="ctr" rotWithShape="0">
                            <a:srgbClr val="000000">
                              <a:alpha val="99000"/>
                            </a:srgbClr>
                          </a:outerShdw>
                        </a:effectLst>
                        <a:latin typeface="Roboto Light" panose="02000000000000000000" pitchFamily="2" charset="0"/>
                        <a:ea typeface="Roboto Light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792000" marR="504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2200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5691331"/>
                  </a:ext>
                </a:extLst>
              </a:tr>
              <a:tr h="3117840">
                <a:tc gridSpan="2">
                  <a:txBody>
                    <a:bodyPr/>
                    <a:lstStyle/>
                    <a:p>
                      <a:pPr marL="85725" indent="0" algn="just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Приказ Министерства доходов и сборов Донецкой Народной Республики от 10.03.2022 №75 «Об утверждении Временного порядка внесения в Единый государственный реестр юридических лиц и физических лиц-предпринимателей сведений о юридических лицах, зарегистрированных в соответствии с законодательством Украины на освобожденных территориях, временно находившихся под контролем Украины, и особенности государственной регистрации физических лиц, проживающих на таких территориях,             в качестве предпринимателей».</a:t>
                      </a:r>
                      <a:endParaRPr lang="en-US" sz="2800" b="0" u="none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Light Condensed" panose="020B0502040204020203" pitchFamily="34" charset="0"/>
                        <a:ea typeface="Roboto Thin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756000" marR="504000">
                    <a:noFill/>
                  </a:tcPr>
                </a:tc>
                <a:tc hMerge="1">
                  <a:txBody>
                    <a:bodyPr/>
                    <a:lstStyle/>
                    <a:p>
                      <a:pPr marL="85725" indent="19050" algn="just">
                        <a:buFont typeface="Century Gothic" panose="020B0502020202020204" pitchFamily="34" charset="0"/>
                        <a:buChar char="►"/>
                      </a:pPr>
                      <a:endParaRPr lang="en-US" sz="2200" u="non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252781"/>
                  </a:ext>
                </a:extLst>
              </a:tr>
              <a:tr h="1759573">
                <a:tc gridSpan="2">
                  <a:txBody>
                    <a:bodyPr/>
                    <a:lstStyle/>
                    <a:p>
                      <a:pPr marL="85725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2800" b="0" u="none" kern="1200" dirty="0">
                          <a:solidFill>
                            <a:schemeClr val="accent1"/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Дополнительная информация о порядке внесения сведений о юридическом лице                 в Единый государственный реестр на сайте Министерства доходов и сборов Донецкой Народной Республики</a:t>
                      </a:r>
                      <a:r>
                        <a:rPr lang="ru-RU" sz="2800" b="0" u="none" kern="1200" dirty="0">
                          <a:solidFill>
                            <a:schemeClr val="accent1"/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85725" indent="0" algn="ctr">
                        <a:buFont typeface="Century Gothic" panose="020B0502020202020204" pitchFamily="34" charset="0"/>
                        <a:buNone/>
                      </a:pPr>
                      <a:r>
                        <a:rPr lang="ru-RU" sz="2400" b="1" u="none" kern="1200" dirty="0">
                          <a:solidFill>
                            <a:schemeClr val="accent1"/>
                          </a:solidFill>
                          <a:latin typeface="Roboto Thin" panose="02000000000000000000" pitchFamily="2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                                                                                                                                                      </a:t>
                      </a:r>
                      <a:endParaRPr lang="en-US" sz="2800" b="1" u="non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boto Thin" panose="02000000000000000000" pitchFamily="2" charset="0"/>
                        <a:ea typeface="Roboto Thin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792000" marR="504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6855228"/>
                  </a:ext>
                </a:extLst>
              </a:tr>
            </a:tbl>
          </a:graphicData>
        </a:graphic>
      </p:graphicFrame>
      <p:pic>
        <p:nvPicPr>
          <p:cNvPr id="3" name="Рисунок 2" descr="Шевроны со сплошной заливкой">
            <a:extLst>
              <a:ext uri="{FF2B5EF4-FFF2-40B4-BE49-F238E27FC236}">
                <a16:creationId xmlns:a16="http://schemas.microsoft.com/office/drawing/2014/main" id="{02F6349E-E2C3-480C-BCF0-FDB5D2A7483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0" y="14469672"/>
            <a:ext cx="756169" cy="75616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8B48DFB-1946-4229-8604-17482FEC721E}"/>
              </a:ext>
            </a:extLst>
          </p:cNvPr>
          <p:cNvSpPr txBox="1"/>
          <p:nvPr/>
        </p:nvSpPr>
        <p:spPr>
          <a:xfrm>
            <a:off x="-20320" y="-74751"/>
            <a:ext cx="12212320" cy="2246769"/>
          </a:xfrm>
          <a:prstGeom prst="rect">
            <a:avLst/>
          </a:prstGeom>
          <a:gradFill flip="none" rotWithShape="1">
            <a:gsLst>
              <a:gs pos="96000">
                <a:schemeClr val="accent1"/>
              </a:gs>
              <a:gs pos="62000">
                <a:srgbClr val="CAD8EC"/>
              </a:gs>
              <a:gs pos="38000">
                <a:srgbClr val="D2DFF1"/>
              </a:gs>
              <a:gs pos="53000">
                <a:schemeClr val="bg1"/>
              </a:gs>
              <a:gs pos="0">
                <a:schemeClr val="accent1"/>
              </a:gs>
              <a:gs pos="15000">
                <a:srgbClr val="7799D4"/>
              </a:gs>
              <a:gs pos="78000">
                <a:srgbClr val="7B98CC"/>
              </a:gs>
            </a:gsLst>
            <a:lin ang="17400000" scaled="0"/>
            <a:tileRect/>
          </a:gradFill>
          <a:ln w="57150" cmpd="dbl">
            <a:noFill/>
            <a:prstDash val="sysDot"/>
          </a:ln>
        </p:spPr>
        <p:txBody>
          <a:bodyPr wrap="square" rtlCol="0">
            <a:spAutoFit/>
          </a:bodyPr>
          <a:lstStyle/>
          <a:p>
            <a:pPr marL="447675" marR="0" lvl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lang="ru-RU" sz="1100" b="1" dirty="0">
              <a:ln w="6350"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152400" dist="50800" sx="1000" sy="1000" algn="ctr" rotWithShape="0">
                  <a:srgbClr val="000000"/>
                </a:outerShdw>
              </a:effectLst>
              <a:latin typeface="Bahnschrift SemiBold Condensed" panose="020B0502040204020203" pitchFamily="34" charset="0"/>
              <a:ea typeface="Roboto Light" panose="02000000000000000000" pitchFamily="2" charset="0"/>
              <a:cs typeface="Times New Roman" panose="02020603050405020304" pitchFamily="18" charset="0"/>
            </a:endParaRPr>
          </a:p>
          <a:p>
            <a:pPr marL="447675" marR="0" lvl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ru-RU" sz="36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52400" dist="50800" sx="1000" sy="1000" algn="ctr" rotWithShape="0">
                    <a:srgbClr val="000000"/>
                  </a:outerShdw>
                </a:effectLst>
                <a:latin typeface="Bahnschrift SemiBold Condensed" panose="020B0502040204020203" pitchFamily="34" charset="0"/>
                <a:ea typeface="Roboto Light" panose="02000000000000000000" pitchFamily="2" charset="0"/>
                <a:cs typeface="Times New Roman" panose="02020603050405020304" pitchFamily="18" charset="0"/>
              </a:rPr>
              <a:t>ВНЕСЕНИЕ СВЕДЕНИЙ О ЮРИДИЧЕСКОМ ЛИЦЕ </a:t>
            </a:r>
          </a:p>
          <a:p>
            <a:pPr marL="893763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ru-RU" sz="36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52400" dist="50800" sx="1000" sy="1000" algn="ctr" rotWithShape="0">
                    <a:srgbClr val="000000"/>
                  </a:outerShdw>
                </a:effectLst>
                <a:latin typeface="Bahnschrift SemiBold Condensed" panose="020B0502040204020203" pitchFamily="34" charset="0"/>
                <a:ea typeface="Roboto Light" panose="02000000000000000000" pitchFamily="2" charset="0"/>
                <a:cs typeface="Times New Roman" panose="02020603050405020304" pitchFamily="18" charset="0"/>
              </a:rPr>
              <a:t>В ЕДИНЫЙ ГОСУДАРСТВЕННЫЙ РЕЕСТР ЮРИДИЧЕСКИХ </a:t>
            </a:r>
          </a:p>
          <a:p>
            <a:pPr marL="893763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ru-RU" sz="36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52400" dist="50800" sx="1000" sy="1000" algn="ctr" rotWithShape="0">
                    <a:srgbClr val="000000"/>
                  </a:outerShdw>
                </a:effectLst>
                <a:latin typeface="Bahnschrift SemiBold Condensed" panose="020B0502040204020203" pitchFamily="34" charset="0"/>
                <a:ea typeface="Roboto Light" panose="02000000000000000000" pitchFamily="2" charset="0"/>
                <a:cs typeface="Times New Roman" panose="02020603050405020304" pitchFamily="18" charset="0"/>
              </a:rPr>
              <a:t>ЛИЦ И ФИЗИЧЕСКИХ ЛИЦ – ПРЕДПРИНИМАТЕЛЕЙ</a:t>
            </a:r>
            <a:endParaRPr lang="ru-RU" sz="1100" b="1" dirty="0">
              <a:ln w="6350"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152400" dist="50800" sx="1000" sy="1000" algn="ctr" rotWithShape="0">
                  <a:srgbClr val="000000"/>
                </a:outerShdw>
              </a:effectLst>
              <a:latin typeface="Bahnschrift SemiBold Condensed" panose="020B0502040204020203" pitchFamily="34" charset="0"/>
              <a:ea typeface="Roboto Light" panose="02000000000000000000" pitchFamily="2" charset="0"/>
              <a:cs typeface="Times New Roman" panose="02020603050405020304" pitchFamily="18" charset="0"/>
            </a:endParaRPr>
          </a:p>
          <a:p>
            <a:pPr marL="893763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lang="ru-RU" sz="1000" b="1" dirty="0">
              <a:ln w="6350"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152400" dist="50800" sx="1000" sy="1000" algn="ctr" rotWithShape="0">
                  <a:srgbClr val="000000"/>
                </a:outerShdw>
              </a:effectLst>
              <a:latin typeface="Bahnschrift SemiBold Condensed" panose="020B0502040204020203" pitchFamily="34" charset="0"/>
              <a:ea typeface="Roboto Light" panose="02000000000000000000" pitchFamily="2" charset="0"/>
              <a:cs typeface="Times New Roman" panose="02020603050405020304" pitchFamily="18" charset="0"/>
            </a:endParaRPr>
          </a:p>
          <a:p>
            <a:pPr marL="893763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lang="ru-RU" sz="1100" b="1" dirty="0">
              <a:ln w="6350"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152400" dist="50800" sx="1000" sy="1000" algn="ctr" rotWithShape="0">
                  <a:srgbClr val="000000"/>
                </a:outerShdw>
              </a:effectLst>
              <a:latin typeface="Bahnschrift SemiBold Condensed" panose="020B0502040204020203" pitchFamily="34" charset="0"/>
              <a:ea typeface="Roboto Light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2A3EFE-5234-4945-8DC5-0C4EF0310DF9}"/>
              </a:ext>
            </a:extLst>
          </p:cNvPr>
          <p:cNvSpPr txBox="1"/>
          <p:nvPr/>
        </p:nvSpPr>
        <p:spPr>
          <a:xfrm>
            <a:off x="11585514" y="1561086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595770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A68B416-FA8C-4F15-BFF7-040F13F7EB89}"/>
              </a:ext>
            </a:extLst>
          </p:cNvPr>
          <p:cNvSpPr txBox="1"/>
          <p:nvPr/>
        </p:nvSpPr>
        <p:spPr>
          <a:xfrm>
            <a:off x="20752" y="6540666"/>
            <a:ext cx="6238240" cy="731520"/>
          </a:xfrm>
          <a:prstGeom prst="rect">
            <a:avLst/>
          </a:prstGeom>
          <a:gradFill>
            <a:gsLst>
              <a:gs pos="13000">
                <a:schemeClr val="accent1">
                  <a:lumMod val="18000"/>
                  <a:lumOff val="82000"/>
                  <a:alpha val="57000"/>
                </a:schemeClr>
              </a:gs>
              <a:gs pos="40000">
                <a:schemeClr val="accent1">
                  <a:lumMod val="45000"/>
                  <a:lumOff val="55000"/>
                </a:schemeClr>
              </a:gs>
              <a:gs pos="67000">
                <a:schemeClr val="accent1">
                  <a:alpha val="60000"/>
                </a:schemeClr>
              </a:gs>
              <a:gs pos="92000">
                <a:schemeClr val="bg1"/>
              </a:gs>
            </a:gsLst>
            <a:lin ang="18900000" scaled="1"/>
          </a:gra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625460-F9B1-463D-B3F2-2F2CC91055AB}"/>
              </a:ext>
            </a:extLst>
          </p:cNvPr>
          <p:cNvSpPr txBox="1"/>
          <p:nvPr/>
        </p:nvSpPr>
        <p:spPr>
          <a:xfrm>
            <a:off x="20752" y="9631680"/>
            <a:ext cx="6398208" cy="731520"/>
          </a:xfrm>
          <a:prstGeom prst="rect">
            <a:avLst/>
          </a:prstGeom>
          <a:gradFill>
            <a:gsLst>
              <a:gs pos="13000">
                <a:schemeClr val="accent1">
                  <a:lumMod val="18000"/>
                  <a:lumOff val="82000"/>
                  <a:alpha val="57000"/>
                </a:schemeClr>
              </a:gs>
              <a:gs pos="40000">
                <a:schemeClr val="accent1">
                  <a:lumMod val="45000"/>
                  <a:lumOff val="55000"/>
                </a:schemeClr>
              </a:gs>
              <a:gs pos="67000">
                <a:schemeClr val="accent1">
                  <a:alpha val="60000"/>
                </a:schemeClr>
              </a:gs>
              <a:gs pos="92000">
                <a:schemeClr val="bg1"/>
              </a:gs>
            </a:gsLst>
            <a:lin ang="18900000" scaled="1"/>
          </a:gra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7156CE8-EF88-47FF-A7F8-73557FCC849A}"/>
              </a:ext>
            </a:extLst>
          </p:cNvPr>
          <p:cNvSpPr txBox="1"/>
          <p:nvPr/>
        </p:nvSpPr>
        <p:spPr>
          <a:xfrm>
            <a:off x="20752" y="1472609"/>
            <a:ext cx="6167336" cy="731520"/>
          </a:xfrm>
          <a:prstGeom prst="rect">
            <a:avLst/>
          </a:prstGeom>
          <a:gradFill>
            <a:gsLst>
              <a:gs pos="13000">
                <a:schemeClr val="accent1">
                  <a:lumMod val="18000"/>
                  <a:lumOff val="82000"/>
                  <a:alpha val="57000"/>
                </a:schemeClr>
              </a:gs>
              <a:gs pos="40000">
                <a:schemeClr val="accent1">
                  <a:lumMod val="45000"/>
                  <a:lumOff val="55000"/>
                </a:schemeClr>
              </a:gs>
              <a:gs pos="67000">
                <a:schemeClr val="accent1">
                  <a:alpha val="60000"/>
                </a:schemeClr>
              </a:gs>
              <a:gs pos="92000">
                <a:schemeClr val="bg1"/>
              </a:gs>
            </a:gsLst>
            <a:lin ang="18900000" scaled="1"/>
          </a:gra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84CC6B77-C4B9-4255-AC7F-397A17C4BA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028700"/>
              </p:ext>
            </p:extLst>
          </p:nvPr>
        </p:nvGraphicFramePr>
        <p:xfrm>
          <a:off x="0" y="1396644"/>
          <a:ext cx="12435840" cy="15192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70207">
                  <a:extLst>
                    <a:ext uri="{9D8B030D-6E8A-4147-A177-3AD203B41FA5}">
                      <a16:colId xmlns:a16="http://schemas.microsoft.com/office/drawing/2014/main" val="3686409933"/>
                    </a:ext>
                  </a:extLst>
                </a:gridCol>
                <a:gridCol w="6365633">
                  <a:extLst>
                    <a:ext uri="{9D8B030D-6E8A-4147-A177-3AD203B41FA5}">
                      <a16:colId xmlns:a16="http://schemas.microsoft.com/office/drawing/2014/main" val="2256271779"/>
                    </a:ext>
                  </a:extLst>
                </a:gridCol>
              </a:tblGrid>
              <a:tr h="797637">
                <a:tc gridSpan="2"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RU" sz="1100" b="1" kern="1200" dirty="0">
                        <a:ln w="6350">
                          <a:gradFill>
                            <a:gsLst>
                              <a:gs pos="0">
                                <a:schemeClr val="accent1">
                                  <a:lumMod val="5000"/>
                                  <a:lumOff val="95000"/>
                                </a:schemeClr>
                              </a:gs>
                              <a:gs pos="74000">
                                <a:schemeClr val="accent1">
                                  <a:lumMod val="45000"/>
                                  <a:lumOff val="55000"/>
                                </a:schemeClr>
                              </a:gs>
                              <a:gs pos="83000">
                                <a:schemeClr val="accent1">
                                  <a:lumMod val="45000"/>
                                  <a:lumOff val="55000"/>
                                </a:schemeClr>
                              </a:gs>
                              <a:gs pos="100000">
                                <a:schemeClr val="accent1">
                                  <a:lumMod val="30000"/>
                                  <a:lumOff val="70000"/>
                                </a:schemeClr>
                              </a:gs>
                            </a:gsLst>
                            <a:lin ang="5400000" scaled="1"/>
                          </a:gradFill>
                        </a:ln>
                        <a:gradFill>
                          <a:gsLst>
                            <a:gs pos="13000">
                              <a:schemeClr val="bg1">
                                <a:lumMod val="15000"/>
                                <a:lumOff val="85000"/>
                              </a:schemeClr>
                            </a:gs>
                            <a:gs pos="46000">
                              <a:schemeClr val="bg1"/>
                            </a:gs>
                            <a:gs pos="36000">
                              <a:schemeClr val="bg1"/>
                            </a:gs>
                            <a:gs pos="70000">
                              <a:schemeClr val="bg1"/>
                            </a:gs>
                            <a:gs pos="100000">
                              <a:schemeClr val="bg1"/>
                            </a:gs>
                            <a:gs pos="0">
                              <a:schemeClr val="accent5"/>
                            </a:gs>
                            <a:gs pos="81000">
                              <a:schemeClr val="bg1"/>
                            </a:gs>
                          </a:gsLst>
                          <a:lin ang="18900000" scaled="1"/>
                        </a:gradFill>
                        <a:effectLst>
                          <a:glow rad="165100">
                            <a:schemeClr val="accent1">
                              <a:alpha val="40000"/>
                            </a:schemeClr>
                          </a:glow>
                          <a:outerShdw blurRad="152400" dist="50800" dir="5400000" algn="ctr" rotWithShape="0">
                            <a:srgbClr val="000000">
                              <a:alpha val="99000"/>
                            </a:srgbClr>
                          </a:outerShdw>
                        </a:effectLst>
                        <a:latin typeface="Roboto Light" panose="02000000000000000000" pitchFamily="2" charset="0"/>
                        <a:ea typeface="Roboto Light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3400" b="1" kern="1200" dirty="0">
                          <a:ln w="6350"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152400" dist="50800" sx="1000" sy="1000" algn="ctr" rotWithShape="0">
                              <a:srgbClr val="000000"/>
                            </a:outerShdw>
                          </a:effectLst>
                          <a:latin typeface="Bahnschrift SemiBold Condensed" panose="020B0502040204020203" pitchFamily="34" charset="0"/>
                          <a:ea typeface="Roboto Light" panose="02000000000000000000" pitchFamily="2" charset="0"/>
                          <a:cs typeface="Times New Roman" panose="02020603050405020304" pitchFamily="18" charset="0"/>
                        </a:rPr>
                        <a:t>Услугу предоставляет:</a:t>
                      </a:r>
                    </a:p>
                  </a:txBody>
                  <a:tcPr marL="756000" marR="648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696353"/>
                  </a:ext>
                </a:extLst>
              </a:tr>
              <a:tr h="3912747">
                <a:tc>
                  <a:txBody>
                    <a:bodyPr/>
                    <a:lstStyle/>
                    <a:p>
                      <a:pPr marL="0" marR="0" lvl="0" indent="0" algn="just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Министерство доходов и сборов Донецкой Народной Республики</a:t>
                      </a:r>
                    </a:p>
                    <a:p>
                      <a:pPr marL="0" indent="0" algn="just"/>
                      <a:r>
                        <a:rPr lang="ru-RU" sz="26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Адрес: г. Донецк, ул. Артема, 114</a:t>
                      </a:r>
                    </a:p>
                    <a:p>
                      <a:pPr marL="0" indent="0" algn="just"/>
                      <a:r>
                        <a:rPr lang="en-US" sz="26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E-mail</a:t>
                      </a:r>
                      <a:r>
                        <a:rPr lang="ru-RU" sz="26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6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office@mdsdnr.ru</a:t>
                      </a:r>
                    </a:p>
                    <a:p>
                      <a:pPr marL="0" indent="0" algn="just"/>
                      <a:r>
                        <a:rPr lang="ru-RU" sz="26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Сайт: </a:t>
                      </a:r>
                      <a:r>
                        <a:rPr lang="en-US" sz="26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mdsdnr.ru</a:t>
                      </a:r>
                    </a:p>
                    <a:p>
                      <a:pPr marL="0" indent="0" algn="just"/>
                      <a:r>
                        <a:rPr lang="en-US" sz="26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Telegram-</a:t>
                      </a:r>
                      <a:r>
                        <a:rPr lang="ru-RU" sz="26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канал: </a:t>
                      </a:r>
                      <a:r>
                        <a:rPr lang="en-US" sz="26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t.me/</a:t>
                      </a:r>
                      <a:r>
                        <a:rPr lang="en-US" sz="2600" b="0" u="non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mdsdnr</a:t>
                      </a:r>
                      <a:endParaRPr lang="ru-RU" sz="2600" b="0" u="none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Light Condensed" panose="020B0502040204020203" pitchFamily="34" charset="0"/>
                        <a:ea typeface="Roboto Thin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/>
                      <a:r>
                        <a:rPr lang="ru-RU" sz="26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(062) 301-50-88,</a:t>
                      </a:r>
                    </a:p>
                    <a:p>
                      <a:pPr marL="0" indent="0" algn="just"/>
                      <a:r>
                        <a:rPr lang="ru-RU" sz="26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(062) 301-50-87,</a:t>
                      </a:r>
                    </a:p>
                    <a:p>
                      <a:pPr marL="0" indent="0" algn="just"/>
                      <a:r>
                        <a:rPr lang="ru-RU" sz="26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(062) 301-53-31.</a:t>
                      </a:r>
                    </a:p>
                  </a:txBody>
                  <a:tcPr marL="756000" marR="648000" marT="252000" marB="0">
                    <a:noFill/>
                  </a:tcPr>
                </a:tc>
                <a:tc>
                  <a:txBody>
                    <a:bodyPr/>
                    <a:lstStyle/>
                    <a:p>
                      <a:pPr marL="447675" indent="0" algn="just" defTabSz="609585" rtl="0" eaLnBrk="1" latinLnBrk="0" hangingPunct="1">
                        <a:tabLst>
                          <a:tab pos="365125" algn="l"/>
                        </a:tabLst>
                      </a:pPr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В городах и районах </a:t>
                      </a:r>
                    </a:p>
                    <a:p>
                      <a:pPr marL="447675" marR="0" lvl="0" indent="0" algn="just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65125" algn="l"/>
                        </a:tabLst>
                        <a:defRPr/>
                      </a:pPr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Донецкой Народной Республики – </a:t>
                      </a:r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налоговые инспекции</a:t>
                      </a:r>
                    </a:p>
                    <a:p>
                      <a:pPr marL="447675" marR="0" lvl="0" indent="0" algn="just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65125" algn="l"/>
                        </a:tabLst>
                        <a:defRPr/>
                      </a:pPr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по месту нахождения субъекта</a:t>
                      </a:r>
                      <a:endParaRPr lang="ru-RU" sz="2800" b="0" u="none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Light Condensed" panose="020B0502040204020203" pitchFamily="34" charset="0"/>
                        <a:ea typeface="Roboto Thin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756000" marR="64800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2322428"/>
                  </a:ext>
                </a:extLst>
              </a:tr>
              <a:tr h="170116">
                <a:tc gridSpan="2">
                  <a:txBody>
                    <a:bodyPr/>
                    <a:lstStyle/>
                    <a:p>
                      <a:endParaRPr lang="ru-RU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00" marR="648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147158"/>
                  </a:ext>
                </a:extLst>
              </a:tr>
              <a:tr h="29791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3400" b="1" kern="1200" dirty="0">
                          <a:ln w="6350"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152400" dist="50800" sx="1000" sy="1000" algn="ctr" rotWithShape="0">
                              <a:srgbClr val="000000"/>
                            </a:outerShdw>
                          </a:effectLst>
                          <a:latin typeface="Bahnschrift SemiBold Condensed" panose="020B0502040204020203" pitchFamily="34" charset="0"/>
                          <a:ea typeface="Roboto Light" panose="02000000000000000000" pitchFamily="2" charset="0"/>
                          <a:cs typeface="Times New Roman" panose="02020603050405020304" pitchFamily="18" charset="0"/>
                        </a:rPr>
                        <a:t>Необходимые документы: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ru-RU" sz="1000" b="1" kern="1200" dirty="0">
                        <a:ln w="6350"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152400" dist="50800" sx="1000" sy="1000" algn="ctr" rotWithShape="0">
                            <a:srgbClr val="000000"/>
                          </a:outerShdw>
                        </a:effectLst>
                        <a:latin typeface="Bahnschrift SemiBold Condensed" panose="020B0502040204020203" pitchFamily="34" charset="0"/>
                        <a:ea typeface="Roboto Light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514350" indent="-514350" algn="just">
                        <a:buFont typeface="+mj-lt"/>
                        <a:buAutoNum type="arabicPeriod"/>
                      </a:pPr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Заявление по форме № 6 «Заявление о государственной регистрации физического лица в качестве предпринимателя»</a:t>
                      </a:r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514350" indent="-514350" algn="just">
                        <a:buFont typeface="+mj-lt"/>
                        <a:buAutoNum type="arabicPeriod"/>
                      </a:pPr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Копия паспорта или документа, его заменяющего.</a:t>
                      </a:r>
                    </a:p>
                    <a:p>
                      <a:pPr marL="514350" marR="0" lvl="0" indent="-51435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ru-RU" sz="2800" b="0" u="none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Light Condensed" panose="020B0502040204020203" pitchFamily="34" charset="0"/>
                        <a:ea typeface="Roboto Thin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800" b="0" u="none" kern="1200" dirty="0">
                          <a:solidFill>
                            <a:schemeClr val="accent1"/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Стоимость услуги: Плата не взимается.</a:t>
                      </a:r>
                    </a:p>
                  </a:txBody>
                  <a:tcPr marL="756000" marR="648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645354"/>
                  </a:ext>
                </a:extLst>
              </a:tr>
              <a:tr h="898148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100" b="1" kern="1200" dirty="0">
                        <a:ln w="6350">
                          <a:gradFill>
                            <a:gsLst>
                              <a:gs pos="0">
                                <a:schemeClr val="accent1">
                                  <a:lumMod val="5000"/>
                                  <a:lumOff val="95000"/>
                                </a:schemeClr>
                              </a:gs>
                              <a:gs pos="74000">
                                <a:schemeClr val="accent1">
                                  <a:lumMod val="45000"/>
                                  <a:lumOff val="55000"/>
                                </a:schemeClr>
                              </a:gs>
                              <a:gs pos="83000">
                                <a:schemeClr val="accent1">
                                  <a:lumMod val="45000"/>
                                  <a:lumOff val="55000"/>
                                </a:schemeClr>
                              </a:gs>
                              <a:gs pos="100000">
                                <a:schemeClr val="accent1">
                                  <a:lumMod val="30000"/>
                                  <a:lumOff val="70000"/>
                                </a:schemeClr>
                              </a:gs>
                            </a:gsLst>
                            <a:lin ang="5400000" scaled="1"/>
                          </a:gradFill>
                        </a:ln>
                        <a:gradFill>
                          <a:gsLst>
                            <a:gs pos="13000">
                              <a:schemeClr val="bg1">
                                <a:lumMod val="15000"/>
                                <a:lumOff val="85000"/>
                              </a:schemeClr>
                            </a:gs>
                            <a:gs pos="46000">
                              <a:schemeClr val="bg1"/>
                            </a:gs>
                            <a:gs pos="36000">
                              <a:schemeClr val="bg1"/>
                            </a:gs>
                            <a:gs pos="70000">
                              <a:schemeClr val="bg1"/>
                            </a:gs>
                            <a:gs pos="100000">
                              <a:schemeClr val="bg1"/>
                            </a:gs>
                            <a:gs pos="0">
                              <a:schemeClr val="accent5"/>
                            </a:gs>
                            <a:gs pos="81000">
                              <a:schemeClr val="bg1"/>
                            </a:gs>
                          </a:gsLst>
                          <a:lin ang="18900000" scaled="1"/>
                        </a:gradFill>
                        <a:effectLst>
                          <a:glow rad="165100">
                            <a:schemeClr val="accent1">
                              <a:alpha val="40000"/>
                            </a:schemeClr>
                          </a:glow>
                          <a:outerShdw blurRad="152400" dist="50800" dir="5400000" algn="ctr" rotWithShape="0">
                            <a:srgbClr val="000000">
                              <a:alpha val="99000"/>
                            </a:srgbClr>
                          </a:outerShdw>
                        </a:effectLst>
                        <a:latin typeface="Roboto Light" panose="02000000000000000000" pitchFamily="2" charset="0"/>
                        <a:ea typeface="Roboto Light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3400" b="1" kern="1200" dirty="0">
                          <a:ln w="6350"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152400" dist="50800" sx="1000" sy="1000" algn="ctr" rotWithShape="0">
                              <a:srgbClr val="000000"/>
                            </a:outerShdw>
                          </a:effectLst>
                          <a:latin typeface="Bahnschrift SemiBold Condensed" panose="020B0502040204020203" pitchFamily="34" charset="0"/>
                          <a:ea typeface="Roboto Light" panose="02000000000000000000" pitchFamily="2" charset="0"/>
                          <a:cs typeface="Times New Roman" panose="02020603050405020304" pitchFamily="18" charset="0"/>
                        </a:rPr>
                        <a:t>Нормативные правовые акты:</a:t>
                      </a:r>
                    </a:p>
                  </a:txBody>
                  <a:tcPr marL="756000" marR="648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2200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5691331"/>
                  </a:ext>
                </a:extLst>
              </a:tr>
              <a:tr h="3534624">
                <a:tc gridSpan="2">
                  <a:txBody>
                    <a:bodyPr/>
                    <a:lstStyle/>
                    <a:p>
                      <a:pPr marL="85725" indent="0" algn="just">
                        <a:buFont typeface="Wingdings" panose="05000000000000000000" pitchFamily="2" charset="2"/>
                        <a:buNone/>
                      </a:pPr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Приказ Министерства доходов и сборов Донецкой Народной Республики от 10.03.2022 №75 «Об утверждении Временного порядка внесения в Единый государственный реестр юридических лиц и физических лиц-предпринимателей сведений о юридических лицах, зарегистрированных в соответствии с законодательством Украины на освобожденных территориях, временно находившихся под контролем Украины, и особенности государственной регистрации физических лиц, проживающих на таких территориях,  качестве предпринимателей».</a:t>
                      </a:r>
                    </a:p>
                    <a:p>
                      <a:pPr marL="85725" indent="0" algn="just">
                        <a:buFont typeface="Wingdings" panose="05000000000000000000" pitchFamily="2" charset="2"/>
                        <a:buNone/>
                      </a:pPr>
                      <a:endParaRPr lang="en-US" sz="2400" u="non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56000" marR="648000">
                    <a:noFill/>
                  </a:tcPr>
                </a:tc>
                <a:tc hMerge="1">
                  <a:txBody>
                    <a:bodyPr/>
                    <a:lstStyle/>
                    <a:p>
                      <a:pPr marL="85725" indent="19050" algn="just">
                        <a:buFont typeface="Century Gothic" panose="020B0502020202020204" pitchFamily="34" charset="0"/>
                        <a:buChar char="►"/>
                      </a:pPr>
                      <a:endParaRPr lang="en-US" sz="2200" u="non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252781"/>
                  </a:ext>
                </a:extLst>
              </a:tr>
              <a:tr h="2613259">
                <a:tc gridSpan="2">
                  <a:txBody>
                    <a:bodyPr/>
                    <a:lstStyle/>
                    <a:p>
                      <a:pPr marL="85725" marR="0" lvl="0" indent="0" algn="just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2800" b="0" u="none" kern="1200" dirty="0">
                          <a:solidFill>
                            <a:schemeClr val="accent1"/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Дополнительная информация о порядке государственной регистрации физических лиц-предпринимателей на сайте Министерства доходов и сборов Донецкой Народной Республики</a:t>
                      </a:r>
                      <a:r>
                        <a:rPr lang="ru-RU" sz="2800" b="0" u="none" kern="1200" dirty="0">
                          <a:solidFill>
                            <a:schemeClr val="accent1"/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85725" marR="0" lvl="0" indent="0" algn="just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RU" sz="2800" b="0" u="none" kern="1200" dirty="0">
                        <a:solidFill>
                          <a:schemeClr val="accent1"/>
                        </a:solidFill>
                        <a:latin typeface="Bahnschrift SemiLight Condensed" panose="020B0502040204020203" pitchFamily="34" charset="0"/>
                        <a:ea typeface="Roboto Thin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85725" marR="0" lvl="0" indent="0" algn="just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RU" sz="2800" b="0" u="none" kern="1200" dirty="0">
                        <a:solidFill>
                          <a:schemeClr val="accent1"/>
                        </a:solidFill>
                        <a:latin typeface="Bahnschrift SemiLight Condensed" panose="020B0502040204020203" pitchFamily="34" charset="0"/>
                        <a:ea typeface="Roboto Thin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85725" indent="0" algn="just">
                        <a:buFont typeface="Century Gothic" panose="020B0502020202020204" pitchFamily="34" charset="0"/>
                        <a:buNone/>
                      </a:pPr>
                      <a:endParaRPr lang="en-US" sz="24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56000" marR="648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6855228"/>
                  </a:ext>
                </a:extLst>
              </a:tr>
            </a:tbl>
          </a:graphicData>
        </a:graphic>
      </p:graphicFrame>
      <p:pic>
        <p:nvPicPr>
          <p:cNvPr id="8" name="Рисунок 7" descr="Шевроны со сплошной заливкой">
            <a:extLst>
              <a:ext uri="{FF2B5EF4-FFF2-40B4-BE49-F238E27FC236}">
                <a16:creationId xmlns:a16="http://schemas.microsoft.com/office/drawing/2014/main" id="{983AE8AE-4D93-41F7-9303-10D5B2A5374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573745"/>
            <a:ext cx="914400" cy="9144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3D42FCB-4B4C-413A-8028-AD01742D418C}"/>
              </a:ext>
            </a:extLst>
          </p:cNvPr>
          <p:cNvSpPr txBox="1"/>
          <p:nvPr/>
        </p:nvSpPr>
        <p:spPr>
          <a:xfrm>
            <a:off x="-50152" y="-142239"/>
            <a:ext cx="12242152" cy="1538883"/>
          </a:xfrm>
          <a:prstGeom prst="rect">
            <a:avLst/>
          </a:prstGeom>
          <a:gradFill flip="none" rotWithShape="1">
            <a:gsLst>
              <a:gs pos="96000">
                <a:schemeClr val="accent1"/>
              </a:gs>
              <a:gs pos="62000">
                <a:srgbClr val="CAD8EC"/>
              </a:gs>
              <a:gs pos="38000">
                <a:srgbClr val="D2DFF1"/>
              </a:gs>
              <a:gs pos="53000">
                <a:schemeClr val="bg1"/>
              </a:gs>
              <a:gs pos="0">
                <a:schemeClr val="accent1"/>
              </a:gs>
              <a:gs pos="15000">
                <a:srgbClr val="7799D4"/>
              </a:gs>
              <a:gs pos="78000">
                <a:srgbClr val="7B98CC"/>
              </a:gs>
            </a:gsLst>
            <a:lin ang="17400000" scaled="0"/>
            <a:tileRect/>
          </a:gradFill>
          <a:ln w="57150" cmpd="dbl">
            <a:noFill/>
            <a:prstDash val="sysDot"/>
          </a:ln>
        </p:spPr>
        <p:txBody>
          <a:bodyPr wrap="square" rtlCol="0">
            <a:spAutoFit/>
          </a:bodyPr>
          <a:lstStyle/>
          <a:p>
            <a:pPr marL="995363" marR="0" lvl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entury Gothic" panose="020B0502020202020204" pitchFamily="34" charset="0"/>
              <a:buNone/>
              <a:tabLst/>
              <a:defRPr/>
            </a:pPr>
            <a:endParaRPr lang="ru-RU" sz="1100" b="1" dirty="0">
              <a:ln w="6350"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152400" dist="50800" sx="1000" sy="1000" algn="ctr" rotWithShape="0">
                  <a:srgbClr val="000000"/>
                </a:outerShdw>
              </a:effectLst>
              <a:latin typeface="Bahnschrift SemiBold Condensed" panose="020B0502040204020203" pitchFamily="34" charset="0"/>
              <a:ea typeface="Roboto Light" panose="02000000000000000000" pitchFamily="2" charset="0"/>
              <a:cs typeface="Times New Roman" panose="02020603050405020304" pitchFamily="18" charset="0"/>
            </a:endParaRPr>
          </a:p>
          <a:p>
            <a:pPr marL="995363" marR="0" lvl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entury Gothic" panose="020B0502020202020204" pitchFamily="34" charset="0"/>
              <a:buNone/>
              <a:tabLst/>
              <a:defRPr/>
            </a:pPr>
            <a:r>
              <a:rPr lang="ru-RU" sz="3600" b="1" kern="1200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52400" dist="50800" sx="1000" sy="1000" algn="ctr" rotWithShape="0">
                    <a:srgbClr val="000000"/>
                  </a:outerShdw>
                </a:effectLst>
                <a:latin typeface="Bahnschrift SemiBold Condensed" panose="020B0502040204020203" pitchFamily="34" charset="0"/>
                <a:ea typeface="Roboto Light" panose="02000000000000000000" pitchFamily="2" charset="0"/>
                <a:cs typeface="Times New Roman" panose="02020603050405020304" pitchFamily="18" charset="0"/>
              </a:rPr>
              <a:t>ГОСУДАРСТВЕННАЯ РЕГИСТРАЦИЯ </a:t>
            </a:r>
          </a:p>
          <a:p>
            <a:pPr marL="995363" marR="0" lvl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entury Gothic" panose="020B0502020202020204" pitchFamily="34" charset="0"/>
              <a:buNone/>
              <a:tabLst/>
              <a:defRPr/>
            </a:pPr>
            <a:r>
              <a:rPr lang="ru-RU" sz="3600" b="1" kern="1200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52400" dist="50800" sx="1000" sy="1000" algn="ctr" rotWithShape="0">
                    <a:srgbClr val="000000"/>
                  </a:outerShdw>
                </a:effectLst>
                <a:latin typeface="Bahnschrift SemiBold Condensed" panose="020B0502040204020203" pitchFamily="34" charset="0"/>
                <a:ea typeface="Roboto Light" panose="02000000000000000000" pitchFamily="2" charset="0"/>
                <a:cs typeface="Times New Roman" panose="02020603050405020304" pitchFamily="18" charset="0"/>
              </a:rPr>
              <a:t>ФИЗИЧЕСКИХ ЛИЦ-ПРЕДПРИНИМАТЕЛЕЙ</a:t>
            </a:r>
          </a:p>
          <a:p>
            <a:pPr marL="893763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lang="ru-RU" sz="1100" b="1" dirty="0">
              <a:ln w="6350"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152400" dist="50800" sx="1000" sy="1000" algn="ctr" rotWithShape="0">
                  <a:srgbClr val="000000"/>
                </a:outerShdw>
              </a:effectLst>
              <a:latin typeface="Bahnschrift SemiBold Condensed" panose="020B0502040204020203" pitchFamily="34" charset="0"/>
              <a:ea typeface="Roboto Light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 descr="Шевроны со сплошной заливкой">
            <a:extLst>
              <a:ext uri="{FF2B5EF4-FFF2-40B4-BE49-F238E27FC236}">
                <a16:creationId xmlns:a16="http://schemas.microsoft.com/office/drawing/2014/main" id="{40CE248D-3482-4430-B0CC-0A3794E128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-50152" y="13883308"/>
            <a:ext cx="756169" cy="75616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969CDDF-705C-475D-B411-304F0569D9C6}"/>
              </a:ext>
            </a:extLst>
          </p:cNvPr>
          <p:cNvSpPr txBox="1"/>
          <p:nvPr/>
        </p:nvSpPr>
        <p:spPr>
          <a:xfrm>
            <a:off x="11585514" y="1561086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03094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2">
            <a:extLst>
              <a:ext uri="{FF2B5EF4-FFF2-40B4-BE49-F238E27FC236}">
                <a16:creationId xmlns:a16="http://schemas.microsoft.com/office/drawing/2014/main" id="{27F9B5BB-7E80-49DD-A440-62E99B36431F}"/>
              </a:ext>
            </a:extLst>
          </p:cNvPr>
          <p:cNvSpPr txBox="1">
            <a:spLocks/>
          </p:cNvSpPr>
          <p:nvPr/>
        </p:nvSpPr>
        <p:spPr>
          <a:xfrm>
            <a:off x="2052320" y="7143993"/>
            <a:ext cx="9469120" cy="1968014"/>
          </a:xfrm>
          <a:prstGeom prst="rect">
            <a:avLst/>
          </a:prstGeom>
          <a:ln>
            <a:noFill/>
          </a:ln>
          <a:scene3d>
            <a:camera prst="orthographicFront"/>
            <a:lightRig rig="threePt" dir="t"/>
          </a:scene3d>
          <a:sp3d extrusionH="76200" prstMaterial="matte">
            <a:extrusionClr>
              <a:schemeClr val="bg1"/>
            </a:extrusionClr>
          </a:sp3d>
        </p:spPr>
        <p:txBody>
          <a:bodyPr vert="horz" lIns="91440" tIns="45720" rIns="91440" bIns="45720" rtlCol="0" anchor="ctr">
            <a:normAutofit lnSpcReduction="10000"/>
            <a:sp3d extrusionH="57150" contourW="12700">
              <a:extrusionClr>
                <a:schemeClr val="tx1"/>
              </a:extrusionClr>
              <a:contourClr>
                <a:schemeClr val="tx1"/>
              </a:contourClr>
            </a:sp3d>
          </a:bodyPr>
          <a:lstStyle>
            <a:lvl1pPr marL="380990" indent="-380990" algn="l" defTabSz="609585" rtl="0" eaLnBrk="1" latinLnBrk="0" hangingPunct="1">
              <a:spcBef>
                <a:spcPct val="20000"/>
              </a:spcBef>
              <a:spcAft>
                <a:spcPts val="8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667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990575" indent="-380990" algn="l" defTabSz="609585" rtl="0" eaLnBrk="1" latinLnBrk="0" hangingPunct="1">
              <a:spcBef>
                <a:spcPct val="20000"/>
              </a:spcBef>
              <a:spcAft>
                <a:spcPts val="8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600160" indent="-380990" algn="l" defTabSz="609585" rtl="0" eaLnBrk="1" latinLnBrk="0" hangingPunct="1">
              <a:spcBef>
                <a:spcPct val="20000"/>
              </a:spcBef>
              <a:spcAft>
                <a:spcPts val="8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133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2057349" indent="-228594" algn="l" defTabSz="609585" rtl="0" eaLnBrk="1" latinLnBrk="0" hangingPunct="1">
              <a:spcBef>
                <a:spcPct val="20000"/>
              </a:spcBef>
              <a:spcAft>
                <a:spcPts val="8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67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666933" indent="-228594" algn="l" defTabSz="609585" rtl="0" eaLnBrk="1" latinLnBrk="0" hangingPunct="1">
              <a:spcBef>
                <a:spcPct val="20000"/>
              </a:spcBef>
              <a:spcAft>
                <a:spcPts val="8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67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spcAft>
                <a:spcPts val="8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67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spcAft>
                <a:spcPts val="8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67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spcAft>
                <a:spcPts val="8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67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spcAft>
                <a:spcPts val="8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67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630238" marR="0" lvl="0" indent="0" defTabSz="91440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prstClr val="white"/>
              </a:buClr>
              <a:buSzPct val="80000"/>
              <a:buNone/>
              <a:tabLst/>
              <a:defRPr/>
            </a:pPr>
            <a:r>
              <a:rPr lang="ru-RU" sz="48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юридических лиц</a:t>
            </a:r>
            <a:endParaRPr lang="ru-RU" sz="4800" b="1" dirty="0">
              <a:ln w="6350">
                <a:noFill/>
              </a:ln>
              <a:solidFill>
                <a:schemeClr val="accent1">
                  <a:lumMod val="50000"/>
                </a:schemeClr>
              </a:solidFill>
              <a:latin typeface="Bahnschrift SemiBold Condensed" panose="020B0502040204020203" pitchFamily="34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marL="630238" marR="0" lvl="0" indent="0" defTabSz="91440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prstClr val="white"/>
              </a:buClr>
              <a:buSzPct val="80000"/>
              <a:buNone/>
              <a:tabLst/>
              <a:defRPr/>
            </a:pPr>
            <a:endParaRPr lang="ru-RU" sz="3200" b="1" dirty="0">
              <a:solidFill>
                <a:schemeClr val="tx1">
                  <a:alpha val="99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0238" marR="0" lvl="0" indent="0" defTabSz="91440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prstClr val="white"/>
              </a:buClr>
              <a:buSzPct val="80000"/>
              <a:buNone/>
              <a:tabLst/>
              <a:defRPr/>
            </a:pPr>
            <a:r>
              <a:rPr lang="ru-RU" sz="48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физических лиц-предпринимателей</a:t>
            </a:r>
            <a:endParaRPr lang="ru-RU" sz="4800" b="1" dirty="0">
              <a:ln w="6350">
                <a:noFill/>
              </a:ln>
              <a:solidFill>
                <a:schemeClr val="accent1">
                  <a:lumMod val="50000"/>
                </a:schemeClr>
              </a:solidFill>
              <a:latin typeface="Bahnschrift SemiBold Condensed" panose="020B0502040204020203" pitchFamily="34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A6C9D8C4-E908-4C99-B9BA-53925AB71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0480" y="3310572"/>
            <a:ext cx="9794240" cy="2722880"/>
          </a:xfrm>
          <a:ln>
            <a:gradFill flip="none" rotWithShape="1">
              <a:gsLst>
                <a:gs pos="70000">
                  <a:srgbClr val="8EAADB"/>
                </a:gs>
                <a:gs pos="14000">
                  <a:schemeClr val="accent1"/>
                </a:gs>
                <a:gs pos="22000">
                  <a:schemeClr val="accent1">
                    <a:lumMod val="45000"/>
                    <a:lumOff val="55000"/>
                  </a:schemeClr>
                </a:gs>
                <a:gs pos="50000">
                  <a:schemeClr val="accent1">
                    <a:lumMod val="45000"/>
                    <a:lumOff val="55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0" scaled="1"/>
              <a:tileRect/>
            </a:gradFill>
          </a:ln>
        </p:spPr>
        <p:txBody>
          <a:bodyPr>
            <a:normAutofit/>
          </a:bodyPr>
          <a:lstStyle/>
          <a:p>
            <a:pPr marL="630238" marR="0" lvl="0" indent="0" algn="ctr" defTabSz="91440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prstClr val="white"/>
              </a:buClr>
              <a:buSzPct val="80000"/>
              <a:buNone/>
              <a:tabLst/>
              <a:defRPr/>
            </a:pPr>
            <a:r>
              <a:rPr lang="ru-RU" sz="56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52400" dist="50800" sx="1000" sy="1000" algn="ctr" rotWithShape="0">
                    <a:srgbClr val="000000"/>
                  </a:outerShdw>
                </a:effectLst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</a:rPr>
              <a:t>Постановка на учет </a:t>
            </a:r>
            <a:br>
              <a:rPr lang="ru-RU" sz="56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52400" dist="50800" sx="1000" sy="1000" algn="ctr" rotWithShape="0">
                    <a:srgbClr val="000000"/>
                  </a:outerShdw>
                </a:effectLst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</a:rPr>
            </a:br>
            <a:r>
              <a:rPr lang="ru-RU" sz="56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52400" dist="50800" sx="1000" sy="1000" algn="ctr" rotWithShape="0">
                    <a:srgbClr val="000000"/>
                  </a:outerShdw>
                </a:effectLst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</a:rPr>
              <a:t>в органах доходов и сборов</a:t>
            </a:r>
            <a:endParaRPr lang="ru-RU" dirty="0"/>
          </a:p>
        </p:txBody>
      </p:sp>
      <p:pic>
        <p:nvPicPr>
          <p:cNvPr id="5" name="Рисунок 4" descr="Шевроны со сплошной заливкой">
            <a:extLst>
              <a:ext uri="{FF2B5EF4-FFF2-40B4-BE49-F238E27FC236}">
                <a16:creationId xmlns:a16="http://schemas.microsoft.com/office/drawing/2014/main" id="{7F9D40CD-3631-48AA-BAE7-9137159867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37920" y="7143993"/>
            <a:ext cx="914400" cy="914400"/>
          </a:xfrm>
          <a:prstGeom prst="rect">
            <a:avLst/>
          </a:prstGeom>
        </p:spPr>
      </p:pic>
      <p:pic>
        <p:nvPicPr>
          <p:cNvPr id="7" name="Рисунок 6" descr="Шевроны со сплошной заливкой">
            <a:extLst>
              <a:ext uri="{FF2B5EF4-FFF2-40B4-BE49-F238E27FC236}">
                <a16:creationId xmlns:a16="http://schemas.microsoft.com/office/drawing/2014/main" id="{E448CB4E-50F8-40C1-B2A7-8DAB225523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37920" y="8289047"/>
            <a:ext cx="914400" cy="9144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BF41283-E366-41EB-A708-E9733E497C56}"/>
              </a:ext>
            </a:extLst>
          </p:cNvPr>
          <p:cNvSpPr txBox="1"/>
          <p:nvPr/>
        </p:nvSpPr>
        <p:spPr>
          <a:xfrm>
            <a:off x="11585514" y="1561086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593015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A106EBB-7F6A-486C-ACCE-41DA96EB8C28}"/>
              </a:ext>
            </a:extLst>
          </p:cNvPr>
          <p:cNvSpPr txBox="1"/>
          <p:nvPr/>
        </p:nvSpPr>
        <p:spPr>
          <a:xfrm>
            <a:off x="-20320" y="1640438"/>
            <a:ext cx="6158690" cy="731520"/>
          </a:xfrm>
          <a:prstGeom prst="rect">
            <a:avLst/>
          </a:prstGeom>
          <a:gradFill>
            <a:gsLst>
              <a:gs pos="13000">
                <a:schemeClr val="accent1">
                  <a:lumMod val="18000"/>
                  <a:lumOff val="82000"/>
                  <a:alpha val="57000"/>
                </a:schemeClr>
              </a:gs>
              <a:gs pos="40000">
                <a:schemeClr val="accent1">
                  <a:lumMod val="45000"/>
                  <a:lumOff val="55000"/>
                </a:schemeClr>
              </a:gs>
              <a:gs pos="67000">
                <a:schemeClr val="accent1">
                  <a:alpha val="60000"/>
                </a:schemeClr>
              </a:gs>
              <a:gs pos="92000">
                <a:schemeClr val="bg1"/>
              </a:gs>
            </a:gsLst>
            <a:lin ang="18900000" scaled="1"/>
          </a:gra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DF49A4-0126-4CAA-A1A9-43AEE56CDBC9}"/>
              </a:ext>
            </a:extLst>
          </p:cNvPr>
          <p:cNvSpPr txBox="1"/>
          <p:nvPr/>
        </p:nvSpPr>
        <p:spPr>
          <a:xfrm>
            <a:off x="-32858" y="6619276"/>
            <a:ext cx="6318224" cy="731520"/>
          </a:xfrm>
          <a:prstGeom prst="rect">
            <a:avLst/>
          </a:prstGeom>
          <a:gradFill>
            <a:gsLst>
              <a:gs pos="13000">
                <a:schemeClr val="accent1">
                  <a:lumMod val="18000"/>
                  <a:lumOff val="82000"/>
                  <a:alpha val="57000"/>
                </a:schemeClr>
              </a:gs>
              <a:gs pos="40000">
                <a:schemeClr val="accent1">
                  <a:lumMod val="45000"/>
                  <a:lumOff val="55000"/>
                </a:schemeClr>
              </a:gs>
              <a:gs pos="67000">
                <a:schemeClr val="accent1">
                  <a:alpha val="60000"/>
                </a:schemeClr>
              </a:gs>
              <a:gs pos="92000">
                <a:schemeClr val="bg1"/>
              </a:gs>
            </a:gsLst>
            <a:lin ang="18900000" scaled="1"/>
          </a:gra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7" name="Таблица 3">
            <a:extLst>
              <a:ext uri="{FF2B5EF4-FFF2-40B4-BE49-F238E27FC236}">
                <a16:creationId xmlns:a16="http://schemas.microsoft.com/office/drawing/2014/main" id="{E07F7247-5E90-4744-B29E-7002208936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6611451"/>
              </p:ext>
            </p:extLst>
          </p:nvPr>
        </p:nvGraphicFramePr>
        <p:xfrm>
          <a:off x="-50152" y="1605280"/>
          <a:ext cx="12526632" cy="146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61442">
                  <a:extLst>
                    <a:ext uri="{9D8B030D-6E8A-4147-A177-3AD203B41FA5}">
                      <a16:colId xmlns:a16="http://schemas.microsoft.com/office/drawing/2014/main" val="3686409933"/>
                    </a:ext>
                  </a:extLst>
                </a:gridCol>
                <a:gridCol w="6365190">
                  <a:extLst>
                    <a:ext uri="{9D8B030D-6E8A-4147-A177-3AD203B41FA5}">
                      <a16:colId xmlns:a16="http://schemas.microsoft.com/office/drawing/2014/main" val="1439748137"/>
                    </a:ext>
                  </a:extLst>
                </a:gridCol>
              </a:tblGrid>
              <a:tr h="969846">
                <a:tc gridSpan="2">
                  <a:txBody>
                    <a:bodyPr/>
                    <a:lstStyle/>
                    <a:p>
                      <a:pPr marL="0" indent="0" algn="l" defTabSz="914400" rtl="0" eaLnBrk="1" latinLnBrk="0" hangingPunct="1"/>
                      <a:r>
                        <a:rPr lang="ru-RU" sz="3400" b="1" kern="1200" dirty="0">
                          <a:ln w="6350"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152400" dist="50800" sx="1000" sy="1000" algn="ctr" rotWithShape="0">
                              <a:srgbClr val="000000"/>
                            </a:outerShdw>
                          </a:effectLst>
                          <a:latin typeface="Bahnschrift SemiBold Condensed" panose="020B0502040204020203" pitchFamily="34" charset="0"/>
                          <a:ea typeface="Roboto Light" panose="02000000000000000000" pitchFamily="2" charset="0"/>
                          <a:cs typeface="Times New Roman" panose="02020603050405020304" pitchFamily="18" charset="0"/>
                        </a:rPr>
                        <a:t>Услугу предоставляет:</a:t>
                      </a:r>
                    </a:p>
                  </a:txBody>
                  <a:tcPr marL="684000" marR="792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604601"/>
                  </a:ext>
                </a:extLst>
              </a:tr>
              <a:tr h="3992525">
                <a:tc>
                  <a:txBody>
                    <a:bodyPr/>
                    <a:lstStyle/>
                    <a:p>
                      <a:pPr algn="just"/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Министерство доходов и сборов Донецкой Народной Республики</a:t>
                      </a:r>
                    </a:p>
                    <a:p>
                      <a:pPr algn="just"/>
                      <a:r>
                        <a:rPr lang="ru-RU" sz="27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Адрес: г. Донецк, ул. Артема, 114</a:t>
                      </a:r>
                    </a:p>
                    <a:p>
                      <a:pPr algn="just"/>
                      <a:r>
                        <a:rPr lang="en-US" sz="27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E-mail</a:t>
                      </a:r>
                      <a:r>
                        <a:rPr lang="ru-RU" sz="27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7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office@mdsdnr.ru</a:t>
                      </a:r>
                    </a:p>
                    <a:p>
                      <a:pPr algn="just"/>
                      <a:r>
                        <a:rPr lang="ru-RU" sz="27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Сайт: </a:t>
                      </a:r>
                      <a:r>
                        <a:rPr lang="en-US" sz="27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mdsdnr.ru</a:t>
                      </a:r>
                    </a:p>
                    <a:p>
                      <a:pPr algn="just"/>
                      <a:r>
                        <a:rPr lang="en-US" sz="27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Telegram-</a:t>
                      </a:r>
                      <a:r>
                        <a:rPr lang="ru-RU" sz="27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канал: </a:t>
                      </a:r>
                      <a:r>
                        <a:rPr lang="en-US" sz="27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t.me/</a:t>
                      </a:r>
                      <a:r>
                        <a:rPr lang="en-US" sz="2700" b="0" u="non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mdsdnr</a:t>
                      </a:r>
                      <a:endParaRPr lang="ru-RU" sz="2700" b="0" u="none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Light Condensed" panose="020B0502040204020203" pitchFamily="34" charset="0"/>
                        <a:ea typeface="Roboto Thin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27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(062) 301-50-88,</a:t>
                      </a:r>
                    </a:p>
                    <a:p>
                      <a:pPr algn="just"/>
                      <a:r>
                        <a:rPr lang="ru-RU" sz="27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(062) 301-50-87,</a:t>
                      </a:r>
                    </a:p>
                    <a:p>
                      <a:pPr algn="just"/>
                      <a:r>
                        <a:rPr lang="ru-RU" sz="27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(062) 301-53-31.</a:t>
                      </a:r>
                    </a:p>
                  </a:txBody>
                  <a:tcPr marL="684000" marR="792000">
                    <a:noFill/>
                  </a:tcPr>
                </a:tc>
                <a:tc>
                  <a:txBody>
                    <a:bodyPr/>
                    <a:lstStyle/>
                    <a:p>
                      <a:pPr marL="0" algn="just" defTabSz="609585" rtl="0" eaLnBrk="1" latinLnBrk="0" hangingPunct="1"/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В городах и районах </a:t>
                      </a:r>
                    </a:p>
                    <a:p>
                      <a:pPr marL="0" algn="just" defTabSz="609585" rtl="0" eaLnBrk="1" latinLnBrk="0" hangingPunct="1"/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Донецкой Народной Республики – </a:t>
                      </a:r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налоговые инспекции по месту нахождения субъекта</a:t>
                      </a:r>
                      <a:endParaRPr lang="ru-RU" sz="2800" b="0" u="none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Light Condensed" panose="020B0502040204020203" pitchFamily="34" charset="0"/>
                        <a:ea typeface="Roboto Thin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756000" marR="79200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2084873"/>
                  </a:ext>
                </a:extLst>
              </a:tr>
              <a:tr h="846690">
                <a:tc gridSpan="2">
                  <a:txBody>
                    <a:bodyPr/>
                    <a:lstStyle/>
                    <a:p>
                      <a:r>
                        <a:rPr lang="ru-RU" sz="3400" b="1" kern="1200" dirty="0">
                          <a:ln w="6350"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152400" dist="50800" sx="1000" sy="1000" algn="ctr" rotWithShape="0">
                              <a:srgbClr val="000000"/>
                            </a:outerShdw>
                          </a:effectLst>
                          <a:latin typeface="Bahnschrift SemiBold Condensed" panose="020B0502040204020203" pitchFamily="34" charset="0"/>
                          <a:ea typeface="Roboto Light" panose="02000000000000000000" pitchFamily="2" charset="0"/>
                          <a:cs typeface="Times New Roman" panose="02020603050405020304" pitchFamily="18" charset="0"/>
                        </a:rPr>
                        <a:t>Необходимые документы:</a:t>
                      </a:r>
                      <a:endParaRPr lang="ru-RU" sz="2800" b="0" u="none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Light Condensed" panose="020B0502040204020203" pitchFamily="34" charset="0"/>
                        <a:ea typeface="Roboto Thin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4000" marR="792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040766"/>
                  </a:ext>
                </a:extLst>
              </a:tr>
              <a:tr h="7043339">
                <a:tc gridSpan="2">
                  <a:txBody>
                    <a:bodyPr/>
                    <a:lstStyle/>
                    <a:p>
                      <a:pPr marL="457200" indent="-457200" algn="just">
                        <a:buFont typeface="+mj-lt"/>
                        <a:buAutoNum type="arabicPeriod"/>
                      </a:pPr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Заявление для юридических лиц и обособленных подразделений.</a:t>
                      </a:r>
                    </a:p>
                    <a:p>
                      <a:pPr marL="457200" indent="-457200" algn="just">
                        <a:buFont typeface="+mj-lt"/>
                        <a:buAutoNum type="arabicPeriod"/>
                      </a:pPr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  <a:hlinkClick r:id="rId4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Копия выписки из Единого государственного реестра юридических лиц и физических лиц-предпринимателей</a:t>
                      </a:r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457200" indent="-457200" algn="just">
                        <a:buFont typeface="+mj-lt"/>
                        <a:buAutoNum type="arabicPeriod"/>
                      </a:pPr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Копия учредительных документов (устав, положение, учредительный договор) такого юридического лица.</a:t>
                      </a:r>
                    </a:p>
                    <a:p>
                      <a:pPr marL="457200" indent="-457200" algn="just">
                        <a:buFont typeface="+mj-lt"/>
                        <a:buAutoNum type="arabicPeriod"/>
                      </a:pPr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  <a:hlinkClick r:id="rId5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Копия справки из Реестра юридическому лицу</a:t>
                      </a:r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457200" indent="-457200" algn="just">
                        <a:buFont typeface="+mj-lt"/>
                        <a:buAutoNum type="arabicPeriod"/>
                      </a:pPr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Выписка из протокола (приказа, решения) о назначении руководителя .</a:t>
                      </a:r>
                    </a:p>
                    <a:p>
                      <a:pPr marL="457200" indent="-457200" algn="just">
                        <a:buFont typeface="+mj-lt"/>
                        <a:buAutoNum type="arabicPeriod"/>
                      </a:pPr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Копии заполненных страниц паспорта руководителя и регистрационного номера учетной карточки налогоплательщика из Республиканского реестра физических лиц – налогоплательщиков Донецкой Народной Республики (ИНН) или справки (отметки                в паспорте) о праве осуществлять любые платежи по серии и номеру паспорта.</a:t>
                      </a:r>
                      <a:endParaRPr lang="en-US" sz="2800" b="0" u="none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Light Condensed" panose="020B0502040204020203" pitchFamily="34" charset="0"/>
                        <a:ea typeface="Roboto Thin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457200" indent="-457200" algn="just">
                        <a:buFont typeface="+mj-lt"/>
                        <a:buAutoNum type="arabicPeriod"/>
                      </a:pPr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Выписка из приказа о назначении бухгалтера.</a:t>
                      </a:r>
                    </a:p>
                    <a:p>
                      <a:pPr marL="457200" indent="-457200" algn="just">
                        <a:buFont typeface="+mj-lt"/>
                        <a:buAutoNum type="arabicPeriod"/>
                      </a:pPr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Копии заполненных страниц паспорта бухгалтера и регистрационного номера учетной карточки налогоплательщика из Республиканского реестра физических лиц – налогоплательщиков Донецкой Народной Республики (ИНН) или справки (отметки               в паспорте) о праве осуществлять любые платежи по серии и номеру паспорта.</a:t>
                      </a:r>
                    </a:p>
                  </a:txBody>
                  <a:tcPr marL="684000" marR="792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645354"/>
                  </a:ext>
                </a:extLst>
              </a:tr>
              <a:tr h="1798320">
                <a:tc gridSpan="2">
                  <a:txBody>
                    <a:bodyPr/>
                    <a:lstStyle/>
                    <a:p>
                      <a:pPr marL="85725" marR="0" lvl="0" indent="0" algn="just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2800" b="0" u="none" kern="1200" noProof="0" dirty="0">
                          <a:solidFill>
                            <a:schemeClr val="accent1"/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Дополнительная информация о порядке постановки на учет в органах доходов и сборов юридических лиц на сайте Министерства доходов и сборов Донецкой Народной Республики</a:t>
                      </a:r>
                      <a:r>
                        <a:rPr lang="ru-RU" sz="2800" b="0" u="none" kern="1200" noProof="0" dirty="0">
                          <a:solidFill>
                            <a:schemeClr val="accent1"/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85725" marR="0" lvl="0" indent="0" algn="just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RU" sz="2800" b="0" u="none" kern="1200" noProof="0" dirty="0">
                        <a:solidFill>
                          <a:schemeClr val="accent1"/>
                        </a:solidFill>
                        <a:latin typeface="Bahnschrift SemiLight Condensed" panose="020B0502040204020203" pitchFamily="34" charset="0"/>
                        <a:ea typeface="Roboto Thin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4000" marR="792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143979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A37F3F0-C5EC-4843-BEEC-07AABF161562}"/>
              </a:ext>
            </a:extLst>
          </p:cNvPr>
          <p:cNvSpPr txBox="1"/>
          <p:nvPr/>
        </p:nvSpPr>
        <p:spPr>
          <a:xfrm>
            <a:off x="0" y="1"/>
            <a:ext cx="12217076" cy="1584960"/>
          </a:xfrm>
          <a:prstGeom prst="rect">
            <a:avLst/>
          </a:prstGeom>
          <a:gradFill flip="none" rotWithShape="1">
            <a:gsLst>
              <a:gs pos="96000">
                <a:schemeClr val="accent1"/>
              </a:gs>
              <a:gs pos="62000">
                <a:srgbClr val="CAD8EC"/>
              </a:gs>
              <a:gs pos="38000">
                <a:srgbClr val="D2DFF1"/>
              </a:gs>
              <a:gs pos="53000">
                <a:schemeClr val="bg1"/>
              </a:gs>
              <a:gs pos="0">
                <a:schemeClr val="accent1"/>
              </a:gs>
              <a:gs pos="15000">
                <a:srgbClr val="7799D4"/>
              </a:gs>
              <a:gs pos="78000">
                <a:srgbClr val="7B98CC"/>
              </a:gs>
            </a:gsLst>
            <a:lin ang="17400000" scaled="0"/>
            <a:tileRect/>
          </a:gradFill>
          <a:ln w="57150" cmpd="dbl">
            <a:noFill/>
            <a:prstDash val="sysDot"/>
          </a:ln>
        </p:spPr>
        <p:txBody>
          <a:bodyPr wrap="square" rtlCol="0">
            <a:spAutoFit/>
          </a:bodyPr>
          <a:lstStyle/>
          <a:p>
            <a:pPr marL="995363" marR="0" lvl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entury Gothic" panose="020B0502020202020204" pitchFamily="34" charset="0"/>
              <a:buNone/>
              <a:tabLst/>
              <a:defRPr/>
            </a:pPr>
            <a:endParaRPr lang="ru-RU" sz="1100" b="1" dirty="0">
              <a:ln w="6350"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152400" dist="50800" sx="1000" sy="1000" algn="ctr" rotWithShape="0">
                  <a:srgbClr val="000000"/>
                </a:outerShdw>
              </a:effectLst>
              <a:latin typeface="Bahnschrift SemiBold Condensed" panose="020B0502040204020203" pitchFamily="34" charset="0"/>
              <a:ea typeface="Roboto Light" panose="02000000000000000000" pitchFamily="2" charset="0"/>
              <a:cs typeface="Times New Roman" panose="02020603050405020304" pitchFamily="18" charset="0"/>
            </a:endParaRPr>
          </a:p>
          <a:p>
            <a:pPr marL="893763" algn="ctr" defTabSz="609585">
              <a:defRPr/>
            </a:pPr>
            <a:r>
              <a:rPr lang="ru-RU" sz="3600" b="1" kern="1200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52400" dist="50800" sx="1000" sy="1000" algn="ctr" rotWithShape="0">
                    <a:srgbClr val="000000"/>
                  </a:outerShdw>
                </a:effectLst>
                <a:latin typeface="Bahnschrift SemiBold Condensed" panose="020B0502040204020203" pitchFamily="34" charset="0"/>
                <a:ea typeface="Roboto Light" panose="02000000000000000000" pitchFamily="2" charset="0"/>
                <a:cs typeface="Times New Roman" panose="02020603050405020304" pitchFamily="18" charset="0"/>
              </a:rPr>
              <a:t>ПОСТАНОВКА НА УЧЕТ В ОРГАНАХ </a:t>
            </a:r>
          </a:p>
          <a:p>
            <a:pPr marL="893763" algn="ctr" defTabSz="609585">
              <a:defRPr/>
            </a:pPr>
            <a:r>
              <a:rPr lang="ru-RU" sz="3600" b="1" kern="1200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52400" dist="50800" sx="1000" sy="1000" algn="ctr" rotWithShape="0">
                    <a:srgbClr val="000000"/>
                  </a:outerShdw>
                </a:effectLst>
                <a:latin typeface="Bahnschrift SemiBold Condensed" panose="020B0502040204020203" pitchFamily="34" charset="0"/>
                <a:ea typeface="Roboto Light" panose="02000000000000000000" pitchFamily="2" charset="0"/>
                <a:cs typeface="Times New Roman" panose="02020603050405020304" pitchFamily="18" charset="0"/>
              </a:rPr>
              <a:t>ДОХОДОВ И СБОРОВ ЮРИДИЧЕСКИХ ЛИЦ</a:t>
            </a:r>
          </a:p>
          <a:p>
            <a:pPr marL="893763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lang="ru-RU" sz="1100" b="1" dirty="0">
              <a:ln w="6350"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152400" dist="50800" sx="1000" sy="1000" algn="ctr" rotWithShape="0">
                  <a:srgbClr val="000000"/>
                </a:outerShdw>
              </a:effectLst>
              <a:latin typeface="Bahnschrift SemiBold Condensed" panose="020B0502040204020203" pitchFamily="34" charset="0"/>
              <a:ea typeface="Roboto Light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 descr="Шевроны со сплошной заливкой">
            <a:extLst>
              <a:ext uri="{FF2B5EF4-FFF2-40B4-BE49-F238E27FC236}">
                <a16:creationId xmlns:a16="http://schemas.microsoft.com/office/drawing/2014/main" id="{FEC1F829-8FF0-477C-921E-D669051E3BD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-50152" y="14350668"/>
            <a:ext cx="756169" cy="75616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DEC2E14-0AEC-4E9A-97AA-05F983A54C31}"/>
              </a:ext>
            </a:extLst>
          </p:cNvPr>
          <p:cNvSpPr txBox="1"/>
          <p:nvPr/>
        </p:nvSpPr>
        <p:spPr>
          <a:xfrm>
            <a:off x="11585514" y="1561086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765918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A8F918D-6A60-47E7-8186-F374F2489D7E}"/>
              </a:ext>
            </a:extLst>
          </p:cNvPr>
          <p:cNvSpPr txBox="1"/>
          <p:nvPr/>
        </p:nvSpPr>
        <p:spPr>
          <a:xfrm>
            <a:off x="0" y="2031591"/>
            <a:ext cx="6318224" cy="731520"/>
          </a:xfrm>
          <a:prstGeom prst="rect">
            <a:avLst/>
          </a:prstGeom>
          <a:gradFill>
            <a:gsLst>
              <a:gs pos="13000">
                <a:schemeClr val="accent1">
                  <a:lumMod val="18000"/>
                  <a:lumOff val="82000"/>
                  <a:alpha val="57000"/>
                </a:schemeClr>
              </a:gs>
              <a:gs pos="40000">
                <a:schemeClr val="accent1">
                  <a:lumMod val="45000"/>
                  <a:lumOff val="55000"/>
                </a:schemeClr>
              </a:gs>
              <a:gs pos="67000">
                <a:schemeClr val="accent1">
                  <a:alpha val="60000"/>
                </a:schemeClr>
              </a:gs>
              <a:gs pos="92000">
                <a:schemeClr val="bg1"/>
              </a:gs>
            </a:gsLst>
            <a:lin ang="18900000" scaled="1"/>
          </a:gra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C8099D3-E54B-44A8-B6C9-C3D301A1A881}"/>
              </a:ext>
            </a:extLst>
          </p:cNvPr>
          <p:cNvSpPr txBox="1"/>
          <p:nvPr/>
        </p:nvSpPr>
        <p:spPr>
          <a:xfrm>
            <a:off x="0" y="7207437"/>
            <a:ext cx="6257264" cy="731520"/>
          </a:xfrm>
          <a:prstGeom prst="rect">
            <a:avLst/>
          </a:prstGeom>
          <a:gradFill>
            <a:gsLst>
              <a:gs pos="13000">
                <a:schemeClr val="accent1">
                  <a:lumMod val="18000"/>
                  <a:lumOff val="82000"/>
                  <a:alpha val="57000"/>
                </a:schemeClr>
              </a:gs>
              <a:gs pos="40000">
                <a:schemeClr val="accent1">
                  <a:lumMod val="45000"/>
                  <a:lumOff val="55000"/>
                </a:schemeClr>
              </a:gs>
              <a:gs pos="67000">
                <a:schemeClr val="accent1">
                  <a:alpha val="60000"/>
                </a:schemeClr>
              </a:gs>
              <a:gs pos="92000">
                <a:schemeClr val="bg1"/>
              </a:gs>
            </a:gsLst>
            <a:lin ang="18900000" scaled="1"/>
          </a:gra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5" name="Таблица 3">
            <a:extLst>
              <a:ext uri="{FF2B5EF4-FFF2-40B4-BE49-F238E27FC236}">
                <a16:creationId xmlns:a16="http://schemas.microsoft.com/office/drawing/2014/main" id="{45FD480B-15C5-4D08-9216-375C95485C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5797848"/>
              </p:ext>
            </p:extLst>
          </p:nvPr>
        </p:nvGraphicFramePr>
        <p:xfrm>
          <a:off x="0" y="2031591"/>
          <a:ext cx="12293600" cy="144987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51033">
                  <a:extLst>
                    <a:ext uri="{9D8B030D-6E8A-4147-A177-3AD203B41FA5}">
                      <a16:colId xmlns:a16="http://schemas.microsoft.com/office/drawing/2014/main" val="3686409933"/>
                    </a:ext>
                  </a:extLst>
                </a:gridCol>
                <a:gridCol w="6242567">
                  <a:extLst>
                    <a:ext uri="{9D8B030D-6E8A-4147-A177-3AD203B41FA5}">
                      <a16:colId xmlns:a16="http://schemas.microsoft.com/office/drawing/2014/main" val="1439748137"/>
                    </a:ext>
                  </a:extLst>
                </a:gridCol>
              </a:tblGrid>
              <a:tr h="948799">
                <a:tc gridSpan="2">
                  <a:txBody>
                    <a:bodyPr/>
                    <a:lstStyle/>
                    <a:p>
                      <a:pPr marL="0" indent="0"/>
                      <a:r>
                        <a:rPr lang="ru-RU" sz="3400" b="1" kern="1200" dirty="0">
                          <a:ln w="6350"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152400" dist="50800" sx="1000" sy="1000" algn="ctr" rotWithShape="0">
                              <a:srgbClr val="000000"/>
                            </a:outerShdw>
                          </a:effectLst>
                          <a:latin typeface="Bahnschrift SemiBold Condensed" panose="020B0502040204020203" pitchFamily="34" charset="0"/>
                          <a:ea typeface="Roboto Light" panose="02000000000000000000" pitchFamily="2" charset="0"/>
                          <a:cs typeface="Times New Roman" panose="02020603050405020304" pitchFamily="18" charset="0"/>
                        </a:rPr>
                        <a:t>Услугу предоставляет:</a:t>
                      </a:r>
                    </a:p>
                  </a:txBody>
                  <a:tcPr marL="720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604601"/>
                  </a:ext>
                </a:extLst>
              </a:tr>
              <a:tr h="4166404">
                <a:tc>
                  <a:txBody>
                    <a:bodyPr/>
                    <a:lstStyle/>
                    <a:p>
                      <a:pPr algn="just"/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Министерство доходов и сборов Донецкой Народной Республики</a:t>
                      </a:r>
                    </a:p>
                    <a:p>
                      <a:pPr algn="just"/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Адрес: г. Донецк, ул. Артема, 114</a:t>
                      </a:r>
                    </a:p>
                    <a:p>
                      <a:pPr algn="just"/>
                      <a:r>
                        <a:rPr lang="en-US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E-mail</a:t>
                      </a:r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office@mdsdnr.ru</a:t>
                      </a:r>
                    </a:p>
                    <a:p>
                      <a:pPr algn="just"/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Сайт: </a:t>
                      </a:r>
                      <a:r>
                        <a:rPr lang="en-US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mdsdnr.ru</a:t>
                      </a:r>
                    </a:p>
                    <a:p>
                      <a:pPr algn="just"/>
                      <a:r>
                        <a:rPr lang="en-US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Telegram-</a:t>
                      </a:r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канал: </a:t>
                      </a:r>
                      <a:r>
                        <a:rPr lang="en-US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t.me/</a:t>
                      </a:r>
                      <a:r>
                        <a:rPr lang="en-US" sz="2800" b="0" u="non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mdsdnr</a:t>
                      </a:r>
                      <a:endParaRPr lang="ru-RU" sz="2800" b="0" u="none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Light Condensed" panose="020B0502040204020203" pitchFamily="34" charset="0"/>
                        <a:ea typeface="Roboto Thin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(062) 301-50-88,</a:t>
                      </a:r>
                    </a:p>
                    <a:p>
                      <a:pPr algn="just"/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(062) 301-50-87,</a:t>
                      </a:r>
                    </a:p>
                    <a:p>
                      <a:pPr algn="just"/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(062) 301-53-31.</a:t>
                      </a:r>
                    </a:p>
                  </a:txBody>
                  <a:tcPr marL="720000" marR="792000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 defTabSz="914400" rtl="0" eaLnBrk="1" latinLnBrk="0" hangingPunct="1"/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В городах и районах </a:t>
                      </a:r>
                    </a:p>
                    <a:p>
                      <a:pPr marL="0" indent="0" algn="just" defTabSz="914400" rtl="0" eaLnBrk="1" latinLnBrk="0" hangingPunct="1"/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Донецкой Народной Республики – </a:t>
                      </a:r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налоговые инспекции по месту нахождения субъекта</a:t>
                      </a:r>
                      <a:endParaRPr lang="ru-RU" sz="2800" b="0" u="none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Light Condensed" panose="020B0502040204020203" pitchFamily="34" charset="0"/>
                        <a:ea typeface="Roboto Thin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720000" marR="79200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2084873"/>
                  </a:ext>
                </a:extLst>
              </a:tr>
              <a:tr h="879312">
                <a:tc gridSpan="2">
                  <a:txBody>
                    <a:bodyPr/>
                    <a:lstStyle/>
                    <a:p>
                      <a:pPr algn="just"/>
                      <a:r>
                        <a:rPr lang="ru-RU" sz="3400" b="1" kern="1200" dirty="0">
                          <a:ln w="6350"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152400" dist="50800" sx="1000" sy="1000" algn="ctr" rotWithShape="0">
                              <a:srgbClr val="000000"/>
                            </a:outerShdw>
                          </a:effectLst>
                          <a:latin typeface="Bahnschrift SemiBold Condensed" panose="020B0502040204020203" pitchFamily="34" charset="0"/>
                          <a:ea typeface="Roboto Light" panose="02000000000000000000" pitchFamily="2" charset="0"/>
                          <a:cs typeface="Times New Roman" panose="02020603050405020304" pitchFamily="18" charset="0"/>
                        </a:rPr>
                        <a:t>Необходимые документы:</a:t>
                      </a:r>
                    </a:p>
                  </a:txBody>
                  <a:tcPr marL="720000" marR="792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040766"/>
                  </a:ext>
                </a:extLst>
              </a:tr>
              <a:tr h="5303814">
                <a:tc gridSpan="2">
                  <a:txBody>
                    <a:bodyPr/>
                    <a:lstStyle/>
                    <a:p>
                      <a:pPr marL="514350" indent="-514350" algn="just" defTabSz="914400" rtl="0" eaLnBrk="1" latinLnBrk="0" hangingPunct="1">
                        <a:buFont typeface="+mj-lt"/>
                        <a:buAutoNum type="arabicPeriod"/>
                      </a:pPr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Заявление для физических лиц-предпринимателей.</a:t>
                      </a:r>
                    </a:p>
                    <a:p>
                      <a:pPr marL="514350" marR="0" lvl="0" indent="-5143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  <a:hlinkClick r:id="rId4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Копия выписки из Единого государственного реестра юридических лиц                                    и физических лиц-предпринимателей</a:t>
                      </a:r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514350" indent="-514350" algn="just" defTabSz="914400" rtl="0" eaLnBrk="1" latinLnBrk="0" hangingPunct="1">
                        <a:buFont typeface="+mj-lt"/>
                        <a:buAutoNum type="arabicPeriod"/>
                      </a:pPr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  <a:hlinkClick r:id="rId5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Копия справки из Реестра статистических единиц, выданной органами статистики </a:t>
                      </a:r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514350" indent="-514350" algn="just" defTabSz="914400" rtl="0" eaLnBrk="1" latinLnBrk="0" hangingPunct="1">
                        <a:buFont typeface="+mj-lt"/>
                        <a:buAutoNum type="arabicPeriod"/>
                      </a:pPr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Копия заполненных страниц паспорта физического лица-предпринимателя.</a:t>
                      </a:r>
                    </a:p>
                    <a:p>
                      <a:pPr marL="514350" indent="-514350" algn="just" defTabSz="914400" rtl="0" eaLnBrk="1" latinLnBrk="0" hangingPunct="1">
                        <a:buFont typeface="+mj-lt"/>
                        <a:buAutoNum type="arabicPeriod"/>
                      </a:pPr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Копию регистрационного номера учетной карточки налогоплательщика из Республиканского реестра физических лиц – налогоплательщиков  Донецкой Народной Республики (ИНН) или справки (отметки в паспорте) о праве осуществлять любые платежи по серии и номеру паспорта в случае отказа от принятия регистрационного номера учетной карточки налогоплательщика из-за религиозных убеждений.</a:t>
                      </a:r>
                    </a:p>
                  </a:txBody>
                  <a:tcPr marL="720000" marR="792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645354"/>
                  </a:ext>
                </a:extLst>
              </a:tr>
              <a:tr h="2844800">
                <a:tc gridSpan="2">
                  <a:txBody>
                    <a:bodyPr/>
                    <a:lstStyle/>
                    <a:p>
                      <a:pPr marL="85725" marR="0" lvl="0" indent="0" algn="just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2800" b="0" u="none" kern="1200" noProof="0" dirty="0">
                          <a:solidFill>
                            <a:schemeClr val="accent1"/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Дополнительная информация о порядке постановки на учет в органах доходов и сборов физических лиц-предпринимателей на сайте Министерства доходов и сборов Донецкой Народной Республики</a:t>
                      </a:r>
                      <a:r>
                        <a:rPr lang="ru-RU" sz="2800" b="0" u="none" kern="1200" noProof="0" dirty="0">
                          <a:solidFill>
                            <a:schemeClr val="accent1"/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/>
                      <a:endParaRPr lang="ru-RU" sz="2400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  <a:p>
                      <a:pPr algn="just"/>
                      <a:endParaRPr lang="ru-RU" sz="2400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  <a:p>
                      <a:pPr algn="just"/>
                      <a:endParaRPr lang="ru-RU" sz="2400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  <a:p>
                      <a:pPr algn="just"/>
                      <a:endParaRPr lang="ru-RU" sz="2400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  <a:p>
                      <a:pPr algn="just"/>
                      <a:endParaRPr lang="ru-RU" sz="2400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720000" marR="792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115510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3A25B17-3A01-4173-BA53-BFB8A8384D70}"/>
              </a:ext>
            </a:extLst>
          </p:cNvPr>
          <p:cNvSpPr txBox="1"/>
          <p:nvPr/>
        </p:nvSpPr>
        <p:spPr>
          <a:xfrm>
            <a:off x="0" y="1"/>
            <a:ext cx="12217076" cy="1969770"/>
          </a:xfrm>
          <a:prstGeom prst="rect">
            <a:avLst/>
          </a:prstGeom>
          <a:gradFill flip="none" rotWithShape="1">
            <a:gsLst>
              <a:gs pos="96000">
                <a:schemeClr val="accent1"/>
              </a:gs>
              <a:gs pos="62000">
                <a:srgbClr val="CAD8EC"/>
              </a:gs>
              <a:gs pos="38000">
                <a:srgbClr val="D2DFF1"/>
              </a:gs>
              <a:gs pos="53000">
                <a:schemeClr val="bg1"/>
              </a:gs>
              <a:gs pos="0">
                <a:schemeClr val="accent1"/>
              </a:gs>
              <a:gs pos="15000">
                <a:srgbClr val="7799D4"/>
              </a:gs>
              <a:gs pos="78000">
                <a:srgbClr val="7B98CC"/>
              </a:gs>
            </a:gsLst>
            <a:lin ang="17400000" scaled="0"/>
            <a:tileRect/>
          </a:gradFill>
          <a:ln w="57150" cmpd="dbl">
            <a:noFill/>
            <a:prstDash val="sysDot"/>
          </a:ln>
        </p:spPr>
        <p:txBody>
          <a:bodyPr wrap="square" rtlCol="0">
            <a:spAutoFit/>
          </a:bodyPr>
          <a:lstStyle/>
          <a:p>
            <a:pPr marL="995363" marR="0" lvl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entury Gothic" panose="020B0502020202020204" pitchFamily="34" charset="0"/>
              <a:buNone/>
              <a:tabLst/>
              <a:defRPr/>
            </a:pPr>
            <a:endParaRPr lang="ru-RU" sz="1200" b="1" dirty="0">
              <a:ln w="6350"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152400" dist="50800" sx="1000" sy="1000" algn="ctr" rotWithShape="0">
                  <a:srgbClr val="000000"/>
                </a:outerShdw>
              </a:effectLst>
              <a:latin typeface="Bahnschrift SemiBold Condensed" panose="020B0502040204020203" pitchFamily="34" charset="0"/>
              <a:ea typeface="Roboto Light" panose="02000000000000000000" pitchFamily="2" charset="0"/>
              <a:cs typeface="Times New Roman" panose="02020603050405020304" pitchFamily="18" charset="0"/>
            </a:endParaRPr>
          </a:p>
          <a:p>
            <a:pPr marL="893763" algn="ctr" defTabSz="609585">
              <a:defRPr/>
            </a:pPr>
            <a:endParaRPr lang="ru-RU" b="1" kern="1200" dirty="0">
              <a:ln w="6350"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Bahnschrift SemiBold Condensed" panose="020B0502040204020203" pitchFamily="34" charset="0"/>
              <a:ea typeface="Roboto Light" panose="02000000000000000000" pitchFamily="2" charset="0"/>
              <a:cs typeface="Times New Roman" panose="02020603050405020304" pitchFamily="18" charset="0"/>
            </a:endParaRPr>
          </a:p>
          <a:p>
            <a:pPr marL="893763" algn="ctr" defTabSz="609585">
              <a:defRPr/>
            </a:pPr>
            <a:r>
              <a:rPr lang="ru-RU" sz="3600" b="1" kern="1200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Bahnschrift SemiBold Condensed" panose="020B0502040204020203" pitchFamily="34" charset="0"/>
                <a:ea typeface="Roboto Light" panose="02000000000000000000" pitchFamily="2" charset="0"/>
                <a:cs typeface="Times New Roman" panose="02020603050405020304" pitchFamily="18" charset="0"/>
              </a:rPr>
              <a:t>ПОСТАНОВКА НА УЧЕТ В ОРГАНАХ </a:t>
            </a:r>
          </a:p>
          <a:p>
            <a:pPr marL="893763" algn="ctr" defTabSz="609585">
              <a:defRPr/>
            </a:pPr>
            <a:r>
              <a:rPr lang="ru-RU" sz="3600" b="1" kern="1200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Bahnschrift SemiBold Condensed" panose="020B0502040204020203" pitchFamily="34" charset="0"/>
                <a:ea typeface="Roboto Light" panose="02000000000000000000" pitchFamily="2" charset="0"/>
                <a:cs typeface="Times New Roman" panose="02020603050405020304" pitchFamily="18" charset="0"/>
              </a:rPr>
              <a:t>ДОХОДОВ И СБОРОВ ФИЗИЧЕСКИХ ЛИЦ-ПРЕДПРИНИМАТЕЛЕЙ </a:t>
            </a:r>
          </a:p>
          <a:p>
            <a:pPr marL="893763" algn="ctr" defTabSz="609585">
              <a:defRPr/>
            </a:pPr>
            <a:endParaRPr lang="ru-RU" sz="900" b="1" kern="1200" dirty="0">
              <a:ln w="6350"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Bahnschrift SemiBold Condensed" panose="020B0502040204020203" pitchFamily="34" charset="0"/>
              <a:ea typeface="Roboto Light" panose="02000000000000000000" pitchFamily="2" charset="0"/>
              <a:cs typeface="Times New Roman" panose="02020603050405020304" pitchFamily="18" charset="0"/>
            </a:endParaRPr>
          </a:p>
          <a:p>
            <a:pPr marL="893763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lang="ru-RU" sz="1100" b="1" dirty="0">
              <a:ln w="6350"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152400" dist="50800" sx="1000" sy="1000" algn="ctr" rotWithShape="0">
                  <a:srgbClr val="000000"/>
                </a:outerShdw>
              </a:effectLst>
              <a:latin typeface="Bahnschrift SemiBold Condensed" panose="020B0502040204020203" pitchFamily="34" charset="0"/>
              <a:ea typeface="Roboto Light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 descr="Шевроны со сплошной заливкой">
            <a:extLst>
              <a:ext uri="{FF2B5EF4-FFF2-40B4-BE49-F238E27FC236}">
                <a16:creationId xmlns:a16="http://schemas.microsoft.com/office/drawing/2014/main" id="{71F4FF18-B808-4C20-8D5B-E31A4E83669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0" y="13224400"/>
            <a:ext cx="756169" cy="75616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AC5FD81-F254-43F3-85CB-1441145B4284}"/>
              </a:ext>
            </a:extLst>
          </p:cNvPr>
          <p:cNvSpPr txBox="1"/>
          <p:nvPr/>
        </p:nvSpPr>
        <p:spPr>
          <a:xfrm>
            <a:off x="11585514" y="1561086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101548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2">
            <a:extLst>
              <a:ext uri="{FF2B5EF4-FFF2-40B4-BE49-F238E27FC236}">
                <a16:creationId xmlns:a16="http://schemas.microsoft.com/office/drawing/2014/main" id="{27F9B5BB-7E80-49DD-A440-62E99B36431F}"/>
              </a:ext>
            </a:extLst>
          </p:cNvPr>
          <p:cNvSpPr txBox="1">
            <a:spLocks/>
          </p:cNvSpPr>
          <p:nvPr/>
        </p:nvSpPr>
        <p:spPr>
          <a:xfrm>
            <a:off x="1300480" y="6299199"/>
            <a:ext cx="10292080" cy="27228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80990" indent="-380990" algn="l" defTabSz="609585" rtl="0" eaLnBrk="1" latinLnBrk="0" hangingPunct="1">
              <a:spcBef>
                <a:spcPct val="20000"/>
              </a:spcBef>
              <a:spcAft>
                <a:spcPts val="8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667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990575" indent="-380990" algn="l" defTabSz="609585" rtl="0" eaLnBrk="1" latinLnBrk="0" hangingPunct="1">
              <a:spcBef>
                <a:spcPct val="20000"/>
              </a:spcBef>
              <a:spcAft>
                <a:spcPts val="8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600160" indent="-380990" algn="l" defTabSz="609585" rtl="0" eaLnBrk="1" latinLnBrk="0" hangingPunct="1">
              <a:spcBef>
                <a:spcPct val="20000"/>
              </a:spcBef>
              <a:spcAft>
                <a:spcPts val="8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133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2057349" indent="-228594" algn="l" defTabSz="609585" rtl="0" eaLnBrk="1" latinLnBrk="0" hangingPunct="1">
              <a:spcBef>
                <a:spcPct val="20000"/>
              </a:spcBef>
              <a:spcAft>
                <a:spcPts val="8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67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666933" indent="-228594" algn="l" defTabSz="609585" rtl="0" eaLnBrk="1" latinLnBrk="0" hangingPunct="1">
              <a:spcBef>
                <a:spcPct val="20000"/>
              </a:spcBef>
              <a:spcAft>
                <a:spcPts val="8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67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spcAft>
                <a:spcPts val="8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67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spcAft>
                <a:spcPts val="8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67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spcAft>
                <a:spcPts val="8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67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spcAft>
                <a:spcPts val="8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67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443038" indent="0" algn="just">
              <a:buSzPct val="150000"/>
              <a:buNone/>
              <a:tabLst>
                <a:tab pos="3128963" algn="l"/>
              </a:tabLst>
            </a:pPr>
            <a:r>
              <a:rPr lang="ru-RU" sz="48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юридических лиц</a:t>
            </a:r>
            <a:endParaRPr lang="ru-RU" sz="4800" b="1" dirty="0">
              <a:ln w="6350">
                <a:noFill/>
              </a:ln>
              <a:solidFill>
                <a:schemeClr val="accent1">
                  <a:lumMod val="50000"/>
                </a:schemeClr>
              </a:solidFill>
              <a:latin typeface="Bahnschrift SemiBold Condensed" panose="020B0502040204020203" pitchFamily="34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marL="1443038" indent="0" algn="just">
              <a:buSzPct val="150000"/>
              <a:buNone/>
              <a:tabLst>
                <a:tab pos="3128963" algn="l"/>
              </a:tabLst>
            </a:pPr>
            <a:r>
              <a:rPr lang="ru-RU" sz="48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физических лиц-предпринимателей</a:t>
            </a:r>
            <a:endParaRPr lang="ru-RU" sz="4800" b="1" dirty="0">
              <a:ln w="6350">
                <a:noFill/>
              </a:ln>
              <a:solidFill>
                <a:schemeClr val="accent1">
                  <a:lumMod val="50000"/>
                </a:schemeClr>
              </a:solidFill>
              <a:latin typeface="Bahnschrift SemiBold Condensed" panose="020B0502040204020203" pitchFamily="34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Шевроны со сплошной заливкой">
            <a:extLst>
              <a:ext uri="{FF2B5EF4-FFF2-40B4-BE49-F238E27FC236}">
                <a16:creationId xmlns:a16="http://schemas.microsoft.com/office/drawing/2014/main" id="{A0C611B8-D44B-4D01-B407-5EC113D9C7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00480" y="6835515"/>
            <a:ext cx="756169" cy="756169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42B7F8B4-5BA3-4971-A94F-17FACDB1A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0480" y="3310572"/>
            <a:ext cx="9794240" cy="2722880"/>
          </a:xfrm>
          <a:ln>
            <a:gradFill flip="none" rotWithShape="1">
              <a:gsLst>
                <a:gs pos="70000">
                  <a:srgbClr val="8EAADB"/>
                </a:gs>
                <a:gs pos="14000">
                  <a:schemeClr val="accent1"/>
                </a:gs>
                <a:gs pos="22000">
                  <a:schemeClr val="accent1">
                    <a:lumMod val="45000"/>
                    <a:lumOff val="55000"/>
                  </a:schemeClr>
                </a:gs>
                <a:gs pos="50000">
                  <a:schemeClr val="accent1">
                    <a:lumMod val="45000"/>
                    <a:lumOff val="55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0" scaled="1"/>
              <a:tileRect/>
            </a:gradFill>
          </a:ln>
        </p:spPr>
        <p:txBody>
          <a:bodyPr>
            <a:normAutofit/>
          </a:bodyPr>
          <a:lstStyle/>
          <a:p>
            <a:pPr marL="182563" algn="ctr">
              <a:spcBef>
                <a:spcPts val="0"/>
              </a:spcBef>
              <a:spcAft>
                <a:spcPts val="0"/>
              </a:spcAft>
            </a:pPr>
            <a:r>
              <a:rPr lang="ru-RU" sz="56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</a:rPr>
              <a:t>Постановка на учет </a:t>
            </a:r>
            <a:br>
              <a:rPr lang="ru-RU" sz="56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</a:rPr>
            </a:br>
            <a:r>
              <a:rPr lang="ru-RU" sz="56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</a:rPr>
              <a:t>в органах государственной статистики</a:t>
            </a:r>
            <a:br>
              <a:rPr lang="en-US" sz="5600" b="1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52400" dist="50800" sx="1000" sy="1000" algn="ctr" rotWithShape="0">
                    <a:srgbClr val="000000"/>
                  </a:outerShdw>
                </a:effectLst>
                <a:latin typeface="Bahnschrift SemiBold Condensed" panose="020B0502040204020203" pitchFamily="34" charset="0"/>
                <a:ea typeface="Roboto Black" panose="02000000000000000000" pitchFamily="2" charset="0"/>
                <a:cs typeface="Times New Roman" panose="02020603050405020304" pitchFamily="18" charset="0"/>
              </a:rPr>
            </a:br>
            <a:endParaRPr lang="ru-RU" sz="5600" dirty="0"/>
          </a:p>
        </p:txBody>
      </p:sp>
      <p:pic>
        <p:nvPicPr>
          <p:cNvPr id="5" name="Рисунок 4" descr="Шевроны со сплошной заливкой">
            <a:extLst>
              <a:ext uri="{FF2B5EF4-FFF2-40B4-BE49-F238E27FC236}">
                <a16:creationId xmlns:a16="http://schemas.microsoft.com/office/drawing/2014/main" id="{24B12136-1FA8-458E-B4E8-EEF5646BB0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00479" y="7857431"/>
            <a:ext cx="756169" cy="7561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67E46FB-7A8A-4A04-98F5-B0379ADBFF34}"/>
              </a:ext>
            </a:extLst>
          </p:cNvPr>
          <p:cNvSpPr txBox="1"/>
          <p:nvPr/>
        </p:nvSpPr>
        <p:spPr>
          <a:xfrm>
            <a:off x="11585514" y="1561086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704409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5C8B412B-BE1A-4BB3-BB58-FEC1269947CB}"/>
              </a:ext>
            </a:extLst>
          </p:cNvPr>
          <p:cNvSpPr txBox="1"/>
          <p:nvPr/>
        </p:nvSpPr>
        <p:spPr>
          <a:xfrm>
            <a:off x="-29832" y="13190430"/>
            <a:ext cx="8466306" cy="731520"/>
          </a:xfrm>
          <a:prstGeom prst="rect">
            <a:avLst/>
          </a:prstGeom>
          <a:gradFill>
            <a:gsLst>
              <a:gs pos="13000">
                <a:schemeClr val="accent1">
                  <a:lumMod val="18000"/>
                  <a:lumOff val="82000"/>
                  <a:alpha val="57000"/>
                </a:schemeClr>
              </a:gs>
              <a:gs pos="40000">
                <a:schemeClr val="accent1">
                  <a:lumMod val="45000"/>
                  <a:lumOff val="55000"/>
                </a:schemeClr>
              </a:gs>
              <a:gs pos="67000">
                <a:schemeClr val="accent1">
                  <a:alpha val="60000"/>
                </a:schemeClr>
              </a:gs>
              <a:gs pos="92000">
                <a:schemeClr val="bg1"/>
              </a:gs>
            </a:gsLst>
            <a:lin ang="18900000" scaled="1"/>
          </a:gra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75F974-C81C-4C3E-BB5A-5EE8F64FB418}"/>
              </a:ext>
            </a:extLst>
          </p:cNvPr>
          <p:cNvSpPr txBox="1"/>
          <p:nvPr/>
        </p:nvSpPr>
        <p:spPr>
          <a:xfrm>
            <a:off x="0" y="1626542"/>
            <a:ext cx="7701280" cy="731520"/>
          </a:xfrm>
          <a:prstGeom prst="rect">
            <a:avLst/>
          </a:prstGeom>
          <a:gradFill>
            <a:gsLst>
              <a:gs pos="13000">
                <a:schemeClr val="accent1">
                  <a:lumMod val="18000"/>
                  <a:lumOff val="82000"/>
                  <a:alpha val="57000"/>
                </a:schemeClr>
              </a:gs>
              <a:gs pos="40000">
                <a:schemeClr val="accent1">
                  <a:lumMod val="45000"/>
                  <a:lumOff val="55000"/>
                </a:schemeClr>
              </a:gs>
              <a:gs pos="67000">
                <a:schemeClr val="accent1">
                  <a:alpha val="60000"/>
                </a:schemeClr>
              </a:gs>
              <a:gs pos="92000">
                <a:schemeClr val="bg1"/>
              </a:gs>
            </a:gsLst>
            <a:lin ang="18900000" scaled="1"/>
          </a:gra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95648C-44BD-453B-BFE3-4C469C1DF982}"/>
              </a:ext>
            </a:extLst>
          </p:cNvPr>
          <p:cNvSpPr txBox="1"/>
          <p:nvPr/>
        </p:nvSpPr>
        <p:spPr>
          <a:xfrm>
            <a:off x="-29832" y="5782774"/>
            <a:ext cx="8124326" cy="731520"/>
          </a:xfrm>
          <a:prstGeom prst="rect">
            <a:avLst/>
          </a:prstGeom>
          <a:gradFill>
            <a:gsLst>
              <a:gs pos="13000">
                <a:schemeClr val="accent1">
                  <a:lumMod val="18000"/>
                  <a:lumOff val="82000"/>
                  <a:alpha val="57000"/>
                </a:schemeClr>
              </a:gs>
              <a:gs pos="40000">
                <a:schemeClr val="accent1">
                  <a:lumMod val="45000"/>
                  <a:lumOff val="55000"/>
                </a:schemeClr>
              </a:gs>
              <a:gs pos="67000">
                <a:schemeClr val="accent1">
                  <a:alpha val="60000"/>
                </a:schemeClr>
              </a:gs>
              <a:gs pos="92000">
                <a:schemeClr val="bg1"/>
              </a:gs>
            </a:gsLst>
            <a:lin ang="18900000" scaled="1"/>
          </a:gra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7" name="Таблица 3">
            <a:extLst>
              <a:ext uri="{FF2B5EF4-FFF2-40B4-BE49-F238E27FC236}">
                <a16:creationId xmlns:a16="http://schemas.microsoft.com/office/drawing/2014/main" id="{E07F7247-5E90-4744-B29E-7002208936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534714"/>
              </p:ext>
            </p:extLst>
          </p:nvPr>
        </p:nvGraphicFramePr>
        <p:xfrm>
          <a:off x="0" y="1508105"/>
          <a:ext cx="12476478" cy="15113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3996">
                  <a:extLst>
                    <a:ext uri="{9D8B030D-6E8A-4147-A177-3AD203B41FA5}">
                      <a16:colId xmlns:a16="http://schemas.microsoft.com/office/drawing/2014/main" val="3686409933"/>
                    </a:ext>
                  </a:extLst>
                </a:gridCol>
                <a:gridCol w="5632482">
                  <a:extLst>
                    <a:ext uri="{9D8B030D-6E8A-4147-A177-3AD203B41FA5}">
                      <a16:colId xmlns:a16="http://schemas.microsoft.com/office/drawing/2014/main" val="1439748137"/>
                    </a:ext>
                  </a:extLst>
                </a:gridCol>
              </a:tblGrid>
              <a:tr h="849015">
                <a:tc gridSpan="2">
                  <a:txBody>
                    <a:bodyPr/>
                    <a:lstStyle/>
                    <a:p>
                      <a:pPr marL="0" indent="0"/>
                      <a:endParaRPr lang="ru-RU" sz="1100" b="1" kern="1200" dirty="0">
                        <a:ln w="6350"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152400" dist="50800" sx="1000" sy="1000" algn="ctr" rotWithShape="0">
                            <a:srgbClr val="000000"/>
                          </a:outerShdw>
                        </a:effectLst>
                        <a:latin typeface="Bahnschrift SemiBold Condensed" panose="020B0502040204020203" pitchFamily="34" charset="0"/>
                        <a:ea typeface="Roboto Light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indent="0"/>
                      <a:r>
                        <a:rPr lang="ru-RU" sz="3300" b="1" kern="1200" dirty="0">
                          <a:ln w="6350"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152400" dist="50800" sx="1000" sy="1000" algn="ctr" rotWithShape="0">
                              <a:srgbClr val="000000"/>
                            </a:outerShdw>
                          </a:effectLst>
                          <a:latin typeface="Bahnschrift SemiBold Condensed" panose="020B0502040204020203" pitchFamily="34" charset="0"/>
                          <a:ea typeface="Roboto Light" panose="02000000000000000000" pitchFamily="2" charset="0"/>
                          <a:cs typeface="Times New Roman" panose="02020603050405020304" pitchFamily="18" charset="0"/>
                        </a:rPr>
                        <a:t>Услугу</a:t>
                      </a:r>
                      <a:r>
                        <a:rPr lang="ru-RU" sz="33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300" b="1" kern="1200" dirty="0">
                          <a:ln w="6350"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152400" dist="50800" sx="1000" sy="1000" algn="ctr" rotWithShape="0">
                              <a:srgbClr val="000000"/>
                            </a:outerShdw>
                          </a:effectLst>
                          <a:latin typeface="Bahnschrift SemiBold Condensed" panose="020B0502040204020203" pitchFamily="34" charset="0"/>
                          <a:ea typeface="Roboto Light" panose="02000000000000000000" pitchFamily="2" charset="0"/>
                          <a:cs typeface="Times New Roman" panose="02020603050405020304" pitchFamily="18" charset="0"/>
                        </a:rPr>
                        <a:t>предоставляет</a:t>
                      </a:r>
                      <a:r>
                        <a:rPr lang="ru-RU" sz="33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</a:txBody>
                  <a:tcPr marL="792000" marR="864000" marT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604601"/>
                  </a:ext>
                </a:extLst>
              </a:tr>
              <a:tr h="3275969">
                <a:tc>
                  <a:txBody>
                    <a:bodyPr/>
                    <a:lstStyle/>
                    <a:p>
                      <a:pPr algn="just"/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Государственная служба статистики</a:t>
                      </a:r>
                    </a:p>
                    <a:p>
                      <a:pPr algn="just"/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Донецкой Народной Республики</a:t>
                      </a:r>
                      <a:endParaRPr lang="ru-RU" sz="2800" b="0" u="none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Light Condensed" panose="020B0502040204020203" pitchFamily="34" charset="0"/>
                        <a:ea typeface="Roboto Thin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Адрес: г.</a:t>
                      </a:r>
                      <a:r>
                        <a:rPr lang="en-US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Донецк, </a:t>
                      </a:r>
                      <a:endParaRPr lang="en-US" sz="2800" b="0" u="none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Light Condensed" panose="020B0502040204020203" pitchFamily="34" charset="0"/>
                        <a:ea typeface="Roboto Thin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ул.</a:t>
                      </a:r>
                      <a:r>
                        <a:rPr lang="en-US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Университетская, 89, </a:t>
                      </a:r>
                      <a:r>
                        <a:rPr lang="ru-RU" sz="2800" b="0" u="non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каб</a:t>
                      </a:r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. 111</a:t>
                      </a:r>
                    </a:p>
                    <a:p>
                      <a:pPr algn="just"/>
                      <a:r>
                        <a:rPr lang="pt-BR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E-mail: info@stat.govdnr.ru</a:t>
                      </a:r>
                      <a:endParaRPr lang="ru-RU" sz="2800" b="0" u="none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Light Condensed" panose="020B0502040204020203" pitchFamily="34" charset="0"/>
                        <a:ea typeface="Roboto Thin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pt-BR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Сайт: http://gosstat-dnr.ru</a:t>
                      </a:r>
                      <a:endParaRPr lang="ru-RU" sz="2800" b="0" u="none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Light Condensed" panose="020B0502040204020203" pitchFamily="34" charset="0"/>
                        <a:ea typeface="Roboto Thin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(062) 303-23-04, (062) 303-23-06,</a:t>
                      </a:r>
                    </a:p>
                    <a:p>
                      <a:pPr algn="just"/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(062) 303-23-08, (071) 525-93-29.</a:t>
                      </a:r>
                    </a:p>
                  </a:txBody>
                  <a:tcPr marL="792000" marR="864000" marT="0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В городах и районах </a:t>
                      </a:r>
                      <a:endParaRPr lang="en-US" sz="2800" b="0" u="none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Light Condensed" panose="020B0502040204020203" pitchFamily="34" charset="0"/>
                        <a:ea typeface="Roboto Thin" panose="02000000000000000000" pitchFamily="2" charset="0"/>
                        <a:cs typeface="Times New Roman" panose="02020603050405020304" pitchFamily="18" charset="0"/>
                        <a:hlinkClick r:id="rId3">
                          <a:extLst>
                            <a:ext uri="{A12FA001-AC4F-418D-AE19-62706E023703}">
                              <ahyp:hlinkClr xmlns:ahyp="http://schemas.microsoft.com/office/drawing/2018/hyperlinkcolor" val="tx"/>
                            </a:ext>
                          </a:extLst>
                        </a:hlinkClick>
                      </a:endParaRPr>
                    </a:p>
                    <a:p>
                      <a:pPr algn="just"/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Донецкой Народной Республики - территориальные органы государственной статистики</a:t>
                      </a:r>
                      <a:endParaRPr lang="ru-RU" sz="2800" b="0" u="none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Light Condensed" panose="020B0502040204020203" pitchFamily="34" charset="0"/>
                        <a:ea typeface="Roboto Thin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04000" marR="864000" marT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2084873"/>
                  </a:ext>
                </a:extLst>
              </a:tr>
              <a:tr h="1205143"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3300" b="1" kern="1200" dirty="0">
                          <a:ln w="6350"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152400" dist="50800" sx="1000" sy="1000" algn="ctr" rotWithShape="0">
                              <a:srgbClr val="000000"/>
                            </a:outerShdw>
                          </a:effectLst>
                          <a:latin typeface="Bahnschrift SemiBold Condensed" panose="020B0502040204020203" pitchFamily="34" charset="0"/>
                          <a:ea typeface="Roboto Light" panose="02000000000000000000" pitchFamily="2" charset="0"/>
                          <a:cs typeface="Times New Roman" panose="02020603050405020304" pitchFamily="18" charset="0"/>
                        </a:rPr>
                        <a:t>Необходимые документы для юридического лица:</a:t>
                      </a:r>
                      <a:endParaRPr lang="ru-RU" sz="1100" b="1" kern="1200" dirty="0">
                        <a:ln w="6350"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152400" dist="50800" sx="1000" sy="1000" algn="ctr" rotWithShape="0">
                            <a:srgbClr val="000000"/>
                          </a:outerShdw>
                        </a:effectLst>
                        <a:latin typeface="Bahnschrift SemiBold Condensed" panose="020B0502040204020203" pitchFamily="34" charset="0"/>
                        <a:ea typeface="Roboto Light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ru-RU" sz="900" b="1" kern="1200" dirty="0">
                        <a:ln w="6350"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152400" dist="50800" sx="1000" sy="1000" algn="ctr" rotWithShape="0">
                            <a:srgbClr val="000000"/>
                          </a:outerShdw>
                        </a:effectLst>
                        <a:latin typeface="Bahnschrift SemiBold Condensed" panose="020B0502040204020203" pitchFamily="34" charset="0"/>
                        <a:ea typeface="Roboto Light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457200" indent="-457200" algn="just">
                        <a:buFont typeface="+mj-lt"/>
                        <a:buAutoNum type="arabicPeriod"/>
                      </a:pPr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Копия Выписки из Единого государственного реестра юридических лиц и физических лиц-предпринимателей, заверенная руководителем юридического лица.</a:t>
                      </a:r>
                    </a:p>
                    <a:p>
                      <a:pPr marL="457200" indent="-457200" algn="just">
                        <a:buFont typeface="+mj-lt"/>
                        <a:buAutoNum type="arabicPeriod"/>
                      </a:pPr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У (Положение) организации отметкой регистрирующего органа.</a:t>
                      </a:r>
                    </a:p>
                  </a:txBody>
                  <a:tcPr marL="792000" marR="576000" marT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645354"/>
                  </a:ext>
                </a:extLst>
              </a:tr>
              <a:tr h="11328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3300" b="1" kern="1200" dirty="0">
                          <a:ln w="6350"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152400" dist="50800" sx="1000" sy="1000" algn="ctr" rotWithShape="0">
                              <a:srgbClr val="000000"/>
                            </a:outerShdw>
                          </a:effectLst>
                          <a:latin typeface="Bahnschrift SemiBold Condensed" panose="020B0502040204020203" pitchFamily="34" charset="0"/>
                          <a:ea typeface="Roboto Light" panose="02000000000000000000" pitchFamily="2" charset="0"/>
                          <a:cs typeface="Times New Roman" panose="02020603050405020304" pitchFamily="18" charset="0"/>
                        </a:rPr>
                        <a:t>Необходимые документы для филиала, представительства (обособленного подразделения) юридического лица:</a:t>
                      </a:r>
                    </a:p>
                  </a:txBody>
                  <a:tcPr marL="792000" marR="576000" marT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808006"/>
                  </a:ext>
                </a:extLst>
              </a:tr>
              <a:tr h="3741202">
                <a:tc gridSpan="2">
                  <a:txBody>
                    <a:bodyPr/>
                    <a:lstStyle/>
                    <a:p>
                      <a:pPr marL="457200" indent="-457200" algn="just">
                        <a:buFont typeface="+mj-lt"/>
                        <a:buAutoNum type="arabicPeriod"/>
                      </a:pPr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Копия выписки из Единого государственного реестра юридических лиц и физических лиц-предпринимателей, заверенную руководителем юридического лица либо руководителем филиала, представительства (обособленного подразделения) юридического лица.</a:t>
                      </a:r>
                    </a:p>
                    <a:p>
                      <a:pPr marL="457200" indent="-457200" algn="just">
                        <a:buFont typeface="+mj-lt"/>
                        <a:buAutoNum type="arabicPeriod"/>
                      </a:pPr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Положение филиала, представительства (обособленного подразделения).</a:t>
                      </a:r>
                    </a:p>
                    <a:p>
                      <a:pPr marL="457200" indent="-457200" algn="just">
                        <a:buFont typeface="+mj-lt"/>
                        <a:buAutoNum type="arabicPeriod"/>
                      </a:pPr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Копия приказа о назначении руководителя, заверенную руководителем.</a:t>
                      </a:r>
                    </a:p>
                    <a:p>
                      <a:pPr marL="0" indent="0" algn="just">
                        <a:buFont typeface="+mj-lt"/>
                        <a:buNone/>
                      </a:pPr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Документы предоставляются руководителем юридического лица, филиала, представительства (обособленного подразделения) юридического лица либо представителем, действующим на основании доверенности с приложением такой доверенности.</a:t>
                      </a:r>
                    </a:p>
                  </a:txBody>
                  <a:tcPr marL="792000" marR="576000" marT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8434705"/>
                  </a:ext>
                </a:extLst>
              </a:tr>
              <a:tr h="75692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3300" b="1" kern="1200" dirty="0">
                          <a:ln w="6350"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152400" dist="50800" sx="1000" sy="1000" algn="ctr" rotWithShape="0">
                              <a:srgbClr val="000000"/>
                            </a:outerShdw>
                          </a:effectLst>
                          <a:latin typeface="Bahnschrift SemiBold Condensed" panose="020B0502040204020203" pitchFamily="34" charset="0"/>
                          <a:ea typeface="Roboto Light" panose="02000000000000000000" pitchFamily="2" charset="0"/>
                          <a:cs typeface="Times New Roman" panose="02020603050405020304" pitchFamily="18" charset="0"/>
                        </a:rPr>
                        <a:t>Нормативные правовые акты:</a:t>
                      </a:r>
                    </a:p>
                  </a:txBody>
                  <a:tcPr marL="792000" marR="576000" marT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1155102"/>
                  </a:ext>
                </a:extLst>
              </a:tr>
              <a:tr h="909503">
                <a:tc gridSpan="2">
                  <a:txBody>
                    <a:bodyPr/>
                    <a:lstStyle/>
                    <a:p>
                      <a:pPr marL="0" indent="0" algn="just" defTabSz="609585" rtl="0" eaLnBrk="1" latinLnBrk="0" hangingPunct="1">
                        <a:buFont typeface="Century Gothic" panose="020B0502020202020204" pitchFamily="34" charset="0"/>
                        <a:buNone/>
                      </a:pPr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Закон Донецкой Народной Республики № 20-IHC от 13.03.2015 «О</a:t>
                      </a:r>
                      <a:r>
                        <a:rPr lang="en-US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u="non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государственной статистике».</a:t>
                      </a:r>
                    </a:p>
                  </a:txBody>
                  <a:tcPr marL="792000" marR="576000" marT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0395619"/>
                  </a:ext>
                </a:extLst>
              </a:tr>
              <a:tr h="1772760">
                <a:tc gridSpan="2">
                  <a:txBody>
                    <a:bodyPr/>
                    <a:lstStyle/>
                    <a:p>
                      <a:pPr marL="0" marR="0" lvl="0" indent="0" algn="just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2800" b="0" u="none" kern="1200" noProof="0" dirty="0">
                          <a:solidFill>
                            <a:schemeClr val="accent1"/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Дополнительная информация о порядке постановки на учет в органах государственной статистики юридических лиц на сайте Государственной службы статистики Донецкой Народной Республики</a:t>
                      </a:r>
                      <a:r>
                        <a:rPr lang="ru-RU" sz="2800" b="0" u="none" kern="1200" noProof="0" dirty="0">
                          <a:solidFill>
                            <a:schemeClr val="accent1"/>
                          </a:solidFill>
                          <a:latin typeface="Bahnschrift SemiLight Condensed" panose="020B0502040204020203" pitchFamily="34" charset="0"/>
                          <a:ea typeface="Roboto Thin" panose="02000000000000000000" pitchFamily="2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85725" marR="0" lvl="0" indent="0" algn="just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RU" sz="2800" b="0" u="none" kern="1200" noProof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ahnschrift SemiLight Condensed" panose="020B0502040204020203" pitchFamily="34" charset="0"/>
                        <a:ea typeface="Roboto Thin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792000" marR="576000" marT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346198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A4AD4D4-33E4-4EC1-878E-26EB5CC43821}"/>
              </a:ext>
            </a:extLst>
          </p:cNvPr>
          <p:cNvSpPr txBox="1"/>
          <p:nvPr/>
        </p:nvSpPr>
        <p:spPr>
          <a:xfrm>
            <a:off x="0" y="0"/>
            <a:ext cx="12217076" cy="1508105"/>
          </a:xfrm>
          <a:prstGeom prst="rect">
            <a:avLst/>
          </a:prstGeom>
          <a:gradFill flip="none" rotWithShape="1">
            <a:gsLst>
              <a:gs pos="96000">
                <a:schemeClr val="accent1"/>
              </a:gs>
              <a:gs pos="62000">
                <a:srgbClr val="CAD8EC"/>
              </a:gs>
              <a:gs pos="38000">
                <a:srgbClr val="D2DFF1"/>
              </a:gs>
              <a:gs pos="53000">
                <a:schemeClr val="bg1"/>
              </a:gs>
              <a:gs pos="0">
                <a:schemeClr val="accent1"/>
              </a:gs>
              <a:gs pos="15000">
                <a:srgbClr val="7799D4"/>
              </a:gs>
              <a:gs pos="78000">
                <a:srgbClr val="7B98CC"/>
              </a:gs>
            </a:gsLst>
            <a:lin ang="17400000" scaled="0"/>
            <a:tileRect/>
          </a:gradFill>
          <a:ln w="57150" cmpd="dbl">
            <a:noFill/>
            <a:prstDash val="sysDot"/>
          </a:ln>
        </p:spPr>
        <p:txBody>
          <a:bodyPr wrap="square" rtlCol="0">
            <a:spAutoFit/>
          </a:bodyPr>
          <a:lstStyle/>
          <a:p>
            <a:pPr marL="893763" algn="ctr" defTabSz="609585">
              <a:defRPr/>
            </a:pPr>
            <a:r>
              <a:rPr lang="ru-RU" sz="3600" b="1" kern="1200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Bahnschrift SemiBold Condensed" panose="020B0502040204020203" pitchFamily="34" charset="0"/>
                <a:ea typeface="Roboto Light" panose="02000000000000000000" pitchFamily="2" charset="0"/>
                <a:cs typeface="Times New Roman" panose="02020603050405020304" pitchFamily="18" charset="0"/>
              </a:rPr>
              <a:t>ПОСТАНОВКА НА УЧЕТ В ОРГАНАХ</a:t>
            </a:r>
          </a:p>
          <a:p>
            <a:pPr marL="893763" algn="ctr" defTabSz="609585">
              <a:defRPr/>
            </a:pPr>
            <a:r>
              <a:rPr lang="ru-RU" sz="3600" b="1" kern="1200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Bahnschrift SemiBold Condensed" panose="020B0502040204020203" pitchFamily="34" charset="0"/>
                <a:ea typeface="Roboto Light" panose="02000000000000000000" pitchFamily="2" charset="0"/>
                <a:cs typeface="Times New Roman" panose="02020603050405020304" pitchFamily="18" charset="0"/>
              </a:rPr>
              <a:t> ГОСУДАРСТВЕННОЙ СТАТИСТИКИ</a:t>
            </a:r>
            <a:r>
              <a:rPr lang="en-US" sz="3600" b="1" kern="1200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Bahnschrift SemiBold Condensed" panose="020B0502040204020203" pitchFamily="34" charset="0"/>
                <a:ea typeface="Roboto Light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3600" b="1" kern="1200" dirty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Bahnschrift SemiBold Condensed" panose="020B0502040204020203" pitchFamily="34" charset="0"/>
                <a:ea typeface="Roboto Light" panose="02000000000000000000" pitchFamily="2" charset="0"/>
                <a:cs typeface="Times New Roman" panose="02020603050405020304" pitchFamily="18" charset="0"/>
              </a:rPr>
              <a:t>ЮРИДИЧЕСКИХ ЛИЦ</a:t>
            </a:r>
          </a:p>
          <a:p>
            <a:pPr marL="893763" algn="ctr" defTabSz="609585">
              <a:defRPr/>
            </a:pPr>
            <a:endParaRPr lang="ru-RU" sz="900" b="1" kern="1200" dirty="0">
              <a:ln w="6350"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Bahnschrift SemiBold Condensed" panose="020B0502040204020203" pitchFamily="34" charset="0"/>
              <a:ea typeface="Roboto Light" panose="02000000000000000000" pitchFamily="2" charset="0"/>
              <a:cs typeface="Times New Roman" panose="02020603050405020304" pitchFamily="18" charset="0"/>
            </a:endParaRPr>
          </a:p>
          <a:p>
            <a:pPr marL="893763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lang="ru-RU" sz="1100" b="1" dirty="0">
              <a:ln w="6350"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152400" dist="50800" sx="1000" sy="1000" algn="ctr" rotWithShape="0">
                  <a:srgbClr val="000000"/>
                </a:outerShdw>
              </a:effectLst>
              <a:latin typeface="Bahnschrift SemiBold Condensed" panose="020B0502040204020203" pitchFamily="34" charset="0"/>
              <a:ea typeface="Roboto Light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 descr="Шевроны со сплошной заливкой">
            <a:extLst>
              <a:ext uri="{FF2B5EF4-FFF2-40B4-BE49-F238E27FC236}">
                <a16:creationId xmlns:a16="http://schemas.microsoft.com/office/drawing/2014/main" id="{BEEB9895-0D55-4124-8BF8-DB263BF1D15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-29832" y="14818462"/>
            <a:ext cx="756169" cy="75616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16C6A97-CA9F-4309-BE1A-1914028FC607}"/>
              </a:ext>
            </a:extLst>
          </p:cNvPr>
          <p:cNvSpPr txBox="1"/>
          <p:nvPr/>
        </p:nvSpPr>
        <p:spPr>
          <a:xfrm>
            <a:off x="11585514" y="1561086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40858163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5387</TotalTime>
  <Words>2704</Words>
  <Application>Microsoft Office PowerPoint</Application>
  <PresentationFormat>Произвольный</PresentationFormat>
  <Paragraphs>369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32" baseType="lpstr">
      <vt:lpstr>Arial</vt:lpstr>
      <vt:lpstr>Bahnschrift SemiBold Condensed</vt:lpstr>
      <vt:lpstr>Bahnschrift SemiLight Condensed</vt:lpstr>
      <vt:lpstr>Calibri</vt:lpstr>
      <vt:lpstr>Calibri Light</vt:lpstr>
      <vt:lpstr>Century Gothic</vt:lpstr>
      <vt:lpstr>Roboto Light</vt:lpstr>
      <vt:lpstr>Roboto Thin</vt:lpstr>
      <vt:lpstr>Times New Roman</vt:lpstr>
      <vt:lpstr>Wingdings</vt:lpstr>
      <vt:lpstr>Wingdings 3</vt:lpstr>
      <vt:lpstr>Тема Office</vt:lpstr>
      <vt:lpstr>Презентация PowerPoint</vt:lpstr>
      <vt:lpstr> Регистрация субъектов  хозяйствования в органах доходов  и сборов </vt:lpstr>
      <vt:lpstr>Презентация PowerPoint</vt:lpstr>
      <vt:lpstr>Презентация PowerPoint</vt:lpstr>
      <vt:lpstr>Постановка на учет  в органах доходов и сборов</vt:lpstr>
      <vt:lpstr>Презентация PowerPoint</vt:lpstr>
      <vt:lpstr>Презентация PowerPoint</vt:lpstr>
      <vt:lpstr>Постановка на учет  в органах государственной статистики </vt:lpstr>
      <vt:lpstr>Презентация PowerPoint</vt:lpstr>
      <vt:lpstr>Презентация PowerPoint</vt:lpstr>
      <vt:lpstr>Постановка на учет  в Фонд социального страхования на  случай временной нетрудоспособности  и в связи с материнством  Донецкой Народной Республики </vt:lpstr>
      <vt:lpstr>Презентация PowerPoint</vt:lpstr>
      <vt:lpstr>Презентация PowerPoint</vt:lpstr>
      <vt:lpstr>Постановка на учет  в Фонд социального страхования  от несчастных случаев на производстве  и профессиональных заболеваний  Донецкой Народной Республики </vt:lpstr>
      <vt:lpstr>Презентация PowerPoint</vt:lpstr>
      <vt:lpstr>Презентация PowerPoint</vt:lpstr>
      <vt:lpstr>Открытие расчетного счета  в Центральном Республиканском Банке Донецкой Народной Республики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Государственная регистрация юридических лиц и физических лиц-предпринимателей</dc:title>
  <dc:creator>Юлия С. Галюк</dc:creator>
  <cp:lastModifiedBy>Хорошкова Светлана</cp:lastModifiedBy>
  <cp:revision>346</cp:revision>
  <cp:lastPrinted>2022-04-06T14:08:43Z</cp:lastPrinted>
  <dcterms:created xsi:type="dcterms:W3CDTF">2020-02-18T06:56:58Z</dcterms:created>
  <dcterms:modified xsi:type="dcterms:W3CDTF">2022-05-20T08:22:33Z</dcterms:modified>
</cp:coreProperties>
</file>