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87" r:id="rId3"/>
    <p:sldId id="258" r:id="rId4"/>
    <p:sldId id="259" r:id="rId5"/>
    <p:sldId id="284" r:id="rId6"/>
    <p:sldId id="288" r:id="rId7"/>
    <p:sldId id="269" r:id="rId8"/>
    <p:sldId id="290" r:id="rId9"/>
    <p:sldId id="293" r:id="rId10"/>
    <p:sldId id="274" r:id="rId11"/>
    <p:sldId id="294" r:id="rId12"/>
    <p:sldId id="273" r:id="rId13"/>
    <p:sldId id="27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57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ADEF01-86B0-4A1B-BF4D-72BC1B2B2663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81FA19-C15E-41FA-97CD-2D8C7B0E6D0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8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971800" y="571500"/>
            <a:ext cx="6172200" cy="217963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ЭКСПЕРТ В ОБЛАСТИ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УПРАВЛЕНИЯ И РАЗВИТИЯ БИЗНЕСА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2571736" y="5357826"/>
            <a:ext cx="6172200" cy="1300162"/>
          </a:xfrm>
        </p:spPr>
        <p:txBody>
          <a:bodyPr/>
          <a:lstStyle/>
          <a:p>
            <a:r>
              <a:rPr lang="ru-RU" dirty="0" smtClean="0"/>
              <a:t>+7 924 8 229 229</a:t>
            </a:r>
          </a:p>
          <a:p>
            <a:r>
              <a:rPr lang="ru-RU" dirty="0" smtClean="0"/>
              <a:t>89248229229</a:t>
            </a:r>
            <a:r>
              <a:rPr lang="en-US" dirty="0" smtClean="0"/>
              <a:t>@</a:t>
            </a:r>
            <a:r>
              <a:rPr lang="en-US" dirty="0" err="1" smtClean="0"/>
              <a:t>mail.ru</a:t>
            </a:r>
            <a:endParaRPr lang="ru-RU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2428860" y="4286256"/>
            <a:ext cx="6172200" cy="942972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Кузьменко Василий Васильевич,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ru-RU" sz="1800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к.э.н., магистр менеджмента</a:t>
            </a:r>
            <a:r>
              <a:rPr kumimoji="0" lang="ru-RU" sz="1800" i="0" u="none" strike="noStrike" kern="1200" cap="none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экономическая оценка инвестиций, коммерческий директор.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28604"/>
            <a:ext cx="2473405" cy="2295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1950" y="323850"/>
            <a:ext cx="8420100" cy="621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928662" y="642918"/>
            <a:ext cx="7429552" cy="5572164"/>
          </a:xfrm>
          <a:prstGeom prst="rect">
            <a:avLst/>
          </a:prstGeom>
          <a:solidFill>
            <a:schemeClr val="bg1"/>
          </a:solidFill>
        </p:spPr>
        <p:txBody>
          <a:bodyPr vert="horz">
            <a:normAutofit/>
          </a:bodyPr>
          <a:lstStyle/>
          <a:p>
            <a:pPr algn="ctr"/>
            <a:r>
              <a:rPr lang="ru-RU" sz="2400" b="1" i="1" dirty="0" smtClean="0">
                <a:solidFill>
                  <a:srgbClr val="FF0000"/>
                </a:solidFill>
              </a:rPr>
              <a:t>ПОТРЕБНОСТЬ  СОТРУДНИКА </a:t>
            </a:r>
            <a:r>
              <a:rPr lang="ru-RU" sz="2400" b="1" i="1" dirty="0" smtClean="0"/>
              <a:t>= ЗАРАБОТАТЬ </a:t>
            </a:r>
            <a:r>
              <a:rPr lang="ru-RU" sz="2400" b="1" i="1" dirty="0" smtClean="0"/>
              <a:t>ДЕНЬГИ для достижения своих целей.</a:t>
            </a:r>
            <a:endParaRPr lang="ru-RU" sz="2400" b="1" i="1" dirty="0" smtClean="0"/>
          </a:p>
          <a:p>
            <a:endParaRPr lang="ru-RU" sz="2400" b="1" i="1" dirty="0" smtClean="0"/>
          </a:p>
          <a:p>
            <a:pPr algn="ctr"/>
            <a:r>
              <a:rPr lang="ru-RU" sz="2400" b="1" i="1" dirty="0" smtClean="0">
                <a:solidFill>
                  <a:srgbClr val="FF0000"/>
                </a:solidFill>
              </a:rPr>
              <a:t>ПОТРЕБНОСТЬ  </a:t>
            </a:r>
            <a:r>
              <a:rPr lang="ru-RU" sz="2400" b="1" i="1" dirty="0" smtClean="0">
                <a:solidFill>
                  <a:srgbClr val="FF0000"/>
                </a:solidFill>
              </a:rPr>
              <a:t>СОБСТВЕННИКА </a:t>
            </a:r>
            <a:r>
              <a:rPr lang="ru-RU" sz="2400" b="1" i="1" dirty="0" smtClean="0"/>
              <a:t>= ЗАРАБОТАТЬ ДЕНЬГИ для </a:t>
            </a:r>
            <a:r>
              <a:rPr lang="ru-RU" sz="2400" b="1" i="1" dirty="0" smtClean="0"/>
              <a:t>достижения </a:t>
            </a:r>
            <a:r>
              <a:rPr lang="ru-RU" sz="2400" b="1" i="1" dirty="0" smtClean="0"/>
              <a:t>своих </a:t>
            </a:r>
            <a:r>
              <a:rPr lang="ru-RU" sz="2400" b="1" i="1" dirty="0" smtClean="0"/>
              <a:t>целей.</a:t>
            </a:r>
          </a:p>
          <a:p>
            <a:endParaRPr lang="ru-RU" sz="2400" b="1" i="1" dirty="0" smtClean="0"/>
          </a:p>
          <a:p>
            <a:pPr algn="ctr"/>
            <a:r>
              <a:rPr lang="ru-RU" sz="2400" b="1" i="1" dirty="0" smtClean="0">
                <a:solidFill>
                  <a:srgbClr val="FF0000"/>
                </a:solidFill>
              </a:rPr>
              <a:t>УНИВЕРСАЛЬНЫЙ МЕХАНИЗМ РАЗВИТИЯ КОМПАНИЙ =  </a:t>
            </a:r>
          </a:p>
          <a:p>
            <a:pPr algn="ctr"/>
            <a:r>
              <a:rPr lang="ru-RU" sz="2400" b="1" i="1" dirty="0" smtClean="0">
                <a:solidFill>
                  <a:srgbClr val="FF0000"/>
                </a:solidFill>
              </a:rPr>
              <a:t>ВСЕ РАБОТАЮТ НА РЕЗУЛЬТАТ.</a:t>
            </a:r>
            <a:endParaRPr lang="ru-RU" sz="2400" dirty="0" smtClean="0">
              <a:solidFill>
                <a:srgbClr val="FF0000"/>
              </a:solidFill>
            </a:endParaRP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214422"/>
            <a:ext cx="7696200" cy="378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1285852" y="1857364"/>
            <a:ext cx="6572296" cy="3286148"/>
          </a:xfrm>
          <a:prstGeom prst="rect">
            <a:avLst/>
          </a:prstGeom>
          <a:solidFill>
            <a:schemeClr val="bg1"/>
          </a:solidFill>
        </p:spPr>
        <p:txBody>
          <a:bodyPr vert="horz">
            <a:normAutofit/>
          </a:bodyPr>
          <a:lstStyle/>
          <a:p>
            <a:endParaRPr lang="ru-RU" sz="2400" b="1" dirty="0" smtClean="0"/>
          </a:p>
          <a:p>
            <a:pPr algn="ctr"/>
            <a:r>
              <a:rPr lang="ru-RU" sz="2400" b="1" dirty="0" smtClean="0"/>
              <a:t> </a:t>
            </a:r>
            <a:r>
              <a:rPr lang="ru-RU" sz="3500" b="1" dirty="0" smtClean="0"/>
              <a:t>Правильное </a:t>
            </a:r>
            <a:r>
              <a:rPr lang="ru-RU" sz="3500" b="1" dirty="0" smtClean="0"/>
              <a:t>понимание</a:t>
            </a:r>
            <a:endParaRPr lang="ru-RU" sz="3500" b="1" dirty="0" smtClean="0"/>
          </a:p>
          <a:p>
            <a:pPr algn="ctr"/>
            <a:r>
              <a:rPr lang="ru-RU" sz="3500" b="1" dirty="0" smtClean="0">
                <a:solidFill>
                  <a:srgbClr val="FF0000"/>
                </a:solidFill>
              </a:rPr>
              <a:t> Целей  сотрудников</a:t>
            </a:r>
            <a:r>
              <a:rPr lang="ru-RU" sz="3500" b="1" dirty="0" smtClean="0"/>
              <a:t>, </a:t>
            </a:r>
          </a:p>
          <a:p>
            <a:pPr algn="ctr"/>
            <a:r>
              <a:rPr lang="ru-RU" sz="3500" b="1" dirty="0" smtClean="0"/>
              <a:t>приводит к реализации </a:t>
            </a:r>
            <a:r>
              <a:rPr lang="ru-RU" sz="3500" b="1" dirty="0" smtClean="0">
                <a:solidFill>
                  <a:srgbClr val="FF0000"/>
                </a:solidFill>
              </a:rPr>
              <a:t>целей Компании</a:t>
            </a:r>
            <a:r>
              <a:rPr lang="ru-RU" sz="3500" b="1" dirty="0" smtClean="0"/>
              <a:t>.</a:t>
            </a:r>
            <a:endParaRPr lang="ru-RU" sz="3500" dirty="0" smtClean="0"/>
          </a:p>
          <a:p>
            <a:pPr algn="ctr"/>
            <a:r>
              <a:rPr lang="ru-RU" sz="3200" dirty="0" smtClean="0"/>
              <a:t>.</a:t>
            </a:r>
            <a:endParaRPr lang="ru-RU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2214546" y="500042"/>
            <a:ext cx="6172200" cy="5572164"/>
          </a:xfrm>
          <a:prstGeom prst="rect">
            <a:avLst/>
          </a:prstGeom>
          <a:solidFill>
            <a:schemeClr val="bg1"/>
          </a:solidFill>
        </p:spPr>
        <p:txBody>
          <a:bodyPr vert="horz">
            <a:normAutofit fontScale="85000" lnSpcReduction="20000"/>
          </a:bodyPr>
          <a:lstStyle/>
          <a:p>
            <a:pPr algn="ctr"/>
            <a:r>
              <a:rPr lang="ru-RU" b="1" dirty="0" smtClean="0"/>
              <a:t> 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Увеличиваю операционную эффективности:  </a:t>
            </a:r>
            <a:endParaRPr lang="ru-RU" b="1" dirty="0" smtClean="0">
              <a:solidFill>
                <a:srgbClr val="FF0000"/>
              </a:solidFill>
            </a:endParaRPr>
          </a:p>
          <a:p>
            <a:endParaRPr lang="ru-RU" b="1" dirty="0" smtClean="0"/>
          </a:p>
          <a:p>
            <a:pPr marL="342900" indent="-342900">
              <a:buAutoNum type="arabicPeriod"/>
            </a:pPr>
            <a:r>
              <a:rPr lang="ru-RU" dirty="0" smtClean="0"/>
              <a:t>Прозрачность процессов</a:t>
            </a:r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smtClean="0"/>
              <a:t> Повышение  прибыли  </a:t>
            </a:r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smtClean="0"/>
              <a:t> Снижение затрат </a:t>
            </a:r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smtClean="0"/>
              <a:t> Улучшение качества сервиса </a:t>
            </a:r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smtClean="0"/>
              <a:t> Рост продаж  </a:t>
            </a:r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smtClean="0"/>
              <a:t> Рост доли рынка. </a:t>
            </a:r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smtClean="0"/>
              <a:t>Формирование системы, </a:t>
            </a:r>
          </a:p>
          <a:p>
            <a:pPr marL="342900" indent="-342900"/>
            <a:r>
              <a:rPr lang="ru-RU" dirty="0" smtClean="0"/>
              <a:t>которую можно передавать по наследству.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1714488"/>
            <a:ext cx="3823256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4286256"/>
            <a:ext cx="2227128" cy="2047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5072074"/>
            <a:ext cx="1721316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20" y="3214686"/>
            <a:ext cx="1724025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5720" y="1357298"/>
            <a:ext cx="1643074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928662" y="285728"/>
            <a:ext cx="7643866" cy="6072230"/>
          </a:xfrm>
          <a:prstGeom prst="rect">
            <a:avLst/>
          </a:prstGeom>
          <a:solidFill>
            <a:schemeClr val="bg1"/>
          </a:solidFill>
        </p:spPr>
        <p:txBody>
          <a:bodyPr vert="horz">
            <a:normAutofit lnSpcReduction="1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ВОЗМОЖНЫЕ ЗАДАЧИ: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/>
          </a:p>
          <a:p>
            <a:endParaRPr lang="ru-RU" dirty="0" smtClean="0"/>
          </a:p>
          <a:p>
            <a:pPr lvl="0"/>
            <a:r>
              <a:rPr lang="ru-RU" b="1" dirty="0" smtClean="0"/>
              <a:t>«Построение системы </a:t>
            </a:r>
            <a:r>
              <a:rPr lang="ru-RU" b="1" dirty="0" smtClean="0"/>
              <a:t>контроля и учета операционной деятельности»</a:t>
            </a:r>
            <a:r>
              <a:rPr lang="ru-RU" dirty="0" smtClean="0"/>
              <a:t> (сбыт, снабжение, склад, маркетинг, финансы);</a:t>
            </a:r>
          </a:p>
          <a:p>
            <a:pPr lvl="0"/>
            <a:endParaRPr lang="ru-RU" dirty="0" smtClean="0"/>
          </a:p>
          <a:p>
            <a:pPr lvl="0"/>
            <a:r>
              <a:rPr lang="ru-RU" b="1" dirty="0" smtClean="0"/>
              <a:t>«Снижение операционных затрат»</a:t>
            </a:r>
            <a:r>
              <a:rPr lang="ru-RU" dirty="0" smtClean="0"/>
              <a:t> (маркетинг, снабжения, операционные затраты, сервис, мотивации и </a:t>
            </a:r>
            <a:r>
              <a:rPr lang="en-US" dirty="0" smtClean="0"/>
              <a:t>KPI</a:t>
            </a:r>
            <a:r>
              <a:rPr lang="ru-RU" dirty="0" smtClean="0"/>
              <a:t>, организационные структуры и системы управления, ответственности);</a:t>
            </a:r>
          </a:p>
          <a:p>
            <a:pPr lvl="0"/>
            <a:endParaRPr lang="ru-RU" dirty="0" smtClean="0"/>
          </a:p>
          <a:p>
            <a:pPr lvl="0"/>
            <a:r>
              <a:rPr lang="ru-RU" b="1" dirty="0" smtClean="0"/>
              <a:t>«Выявление узких направлений рынков сбыта  с высокой доходностью»</a:t>
            </a:r>
            <a:r>
              <a:rPr lang="ru-RU" dirty="0" smtClean="0"/>
              <a:t> (продаем меньше, зарабатываем больше)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  </a:t>
            </a:r>
            <a:r>
              <a:rPr lang="ru-RU" b="1" dirty="0" smtClean="0"/>
              <a:t>«Построение конвейера </a:t>
            </a:r>
            <a:r>
              <a:rPr lang="ru-RU" b="1" dirty="0" smtClean="0"/>
              <a:t>продаж – стабильный рост продаж»</a:t>
            </a:r>
            <a:r>
              <a:rPr lang="ru-RU" dirty="0" smtClean="0"/>
              <a:t> (продаем больше, продаем чаще, продаем дороже);</a:t>
            </a:r>
          </a:p>
          <a:p>
            <a:pPr lvl="0"/>
            <a:endParaRPr lang="ru-RU" dirty="0" smtClean="0"/>
          </a:p>
          <a:p>
            <a:pPr lvl="0"/>
            <a:r>
              <a:rPr lang="ru-RU" b="1" dirty="0" smtClean="0"/>
              <a:t>«Прогнозирование </a:t>
            </a:r>
            <a:r>
              <a:rPr lang="ru-RU" b="1" dirty="0" smtClean="0"/>
              <a:t>продаж </a:t>
            </a:r>
            <a:r>
              <a:rPr lang="ru-RU" b="1" dirty="0" smtClean="0"/>
              <a:t>: день, месяц, год</a:t>
            </a:r>
            <a:r>
              <a:rPr lang="ru-RU" dirty="0" smtClean="0"/>
              <a:t>» (продаем дороже, качество работы выше, доля рынка больше);</a:t>
            </a:r>
          </a:p>
          <a:p>
            <a:pPr lvl="0"/>
            <a:endParaRPr lang="ru-RU" dirty="0" smtClean="0"/>
          </a:p>
          <a:p>
            <a:pPr lvl="0"/>
            <a:r>
              <a:rPr lang="ru-RU" b="1" dirty="0" smtClean="0"/>
              <a:t>«Увеличение повторных </a:t>
            </a:r>
            <a:r>
              <a:rPr lang="ru-RU" b="1" dirty="0" smtClean="0"/>
              <a:t>продаж»»</a:t>
            </a:r>
            <a:r>
              <a:rPr lang="ru-RU" dirty="0" smtClean="0"/>
              <a:t> </a:t>
            </a:r>
            <a:r>
              <a:rPr lang="ru-RU" dirty="0" smtClean="0"/>
              <a:t>(система создания и поддержки лояльных клиентов);</a:t>
            </a:r>
          </a:p>
          <a:p>
            <a:pPr lvl="0"/>
            <a:endParaRPr lang="ru-RU" dirty="0" smtClean="0"/>
          </a:p>
          <a:p>
            <a:pPr lvl="0"/>
            <a:r>
              <a:rPr lang="ru-RU" b="1" dirty="0" smtClean="0"/>
              <a:t>«Увеличение </a:t>
            </a:r>
            <a:r>
              <a:rPr lang="ru-RU" b="1" dirty="0" smtClean="0"/>
              <a:t>объема </a:t>
            </a:r>
            <a:r>
              <a:rPr lang="ru-RU" b="1" dirty="0" smtClean="0"/>
              <a:t>продаж в 2-3 раза, за 2 -3 года».</a:t>
            </a:r>
          </a:p>
          <a:p>
            <a:pPr lvl="0"/>
            <a:endParaRPr lang="ru-RU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1357290" y="571480"/>
            <a:ext cx="6886580" cy="4857784"/>
          </a:xfrm>
          <a:prstGeom prst="rect">
            <a:avLst/>
          </a:prstGeom>
          <a:solidFill>
            <a:schemeClr val="bg1"/>
          </a:solidFill>
        </p:spPr>
        <p:txBody>
          <a:bodyPr vert="horz">
            <a:normAutofit/>
          </a:bodyPr>
          <a:lstStyle/>
          <a:p>
            <a:pPr fontAlgn="base"/>
            <a:r>
              <a:rPr lang="ru-RU" b="1" dirty="0" smtClean="0"/>
              <a:t> </a:t>
            </a:r>
            <a:endParaRPr lang="ru-RU" sz="3600" dirty="0" smtClean="0"/>
          </a:p>
          <a:p>
            <a:pPr fontAlgn="base"/>
            <a:endParaRPr lang="ru-RU" sz="3600" b="1" dirty="0" smtClean="0"/>
          </a:p>
          <a:p>
            <a:pPr algn="ctr" fontAlgn="base"/>
            <a:r>
              <a:rPr lang="ru-RU" sz="3600" b="1" dirty="0" smtClean="0">
                <a:solidFill>
                  <a:srgbClr val="FF0000"/>
                </a:solidFill>
              </a:rPr>
              <a:t>ПЛАН НА ДЕНЬ</a:t>
            </a:r>
          </a:p>
          <a:p>
            <a:pPr algn="ctr" fontAlgn="base"/>
            <a:endParaRPr lang="ru-RU" sz="3600" b="1" dirty="0" smtClean="0">
              <a:solidFill>
                <a:srgbClr val="FF0000"/>
              </a:solidFill>
            </a:endParaRPr>
          </a:p>
          <a:p>
            <a:pPr algn="ctr" fontAlgn="base"/>
            <a:r>
              <a:rPr lang="ru-RU" sz="3600" b="1" dirty="0" smtClean="0">
                <a:solidFill>
                  <a:srgbClr val="FF0000"/>
                </a:solidFill>
              </a:rPr>
              <a:t>или </a:t>
            </a:r>
          </a:p>
          <a:p>
            <a:pPr algn="ctr" fontAlgn="base"/>
            <a:endParaRPr lang="ru-RU" sz="3600" b="1" dirty="0" smtClean="0">
              <a:solidFill>
                <a:srgbClr val="FF0000"/>
              </a:solidFill>
            </a:endParaRPr>
          </a:p>
          <a:p>
            <a:pPr algn="ctr" fontAlgn="base"/>
            <a:r>
              <a:rPr lang="ru-RU" sz="3600" b="1" dirty="0" smtClean="0"/>
              <a:t>Как получать удовольствие от работы</a:t>
            </a:r>
            <a:endParaRPr lang="ru-RU" sz="3600" b="1" dirty="0" smtClean="0"/>
          </a:p>
          <a:p>
            <a:pPr algn="ctr" fontAlgn="base"/>
            <a:endParaRPr lang="ru-RU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2214546" y="500042"/>
            <a:ext cx="6172200" cy="485778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fontAlgn="base"/>
            <a:r>
              <a:rPr lang="ru-RU" b="1" dirty="0" smtClean="0"/>
              <a:t> </a:t>
            </a:r>
            <a:endParaRPr lang="ru-RU" sz="3600" dirty="0" smtClean="0"/>
          </a:p>
          <a:p>
            <a:pPr fontAlgn="base"/>
            <a:endParaRPr lang="ru-RU" sz="3600" b="1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3" y="1000108"/>
            <a:ext cx="7703045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2214546" y="500042"/>
            <a:ext cx="6172200" cy="485778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fontAlgn="base"/>
            <a:r>
              <a:rPr lang="ru-RU" b="1" dirty="0" smtClean="0"/>
              <a:t> </a:t>
            </a:r>
            <a:endParaRPr lang="ru-RU" sz="3600" dirty="0" smtClean="0"/>
          </a:p>
          <a:p>
            <a:pPr fontAlgn="base"/>
            <a:endParaRPr lang="ru-RU" sz="3600" b="1" dirty="0" smtClean="0"/>
          </a:p>
          <a:p>
            <a:pPr algn="ctr" fontAlgn="base"/>
            <a:r>
              <a:rPr lang="ru-RU" sz="3600" b="1" dirty="0" smtClean="0"/>
              <a:t>.</a:t>
            </a:r>
            <a:endParaRPr lang="ru-RU" b="1" dirty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785926"/>
            <a:ext cx="8267700" cy="364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1000100" y="642918"/>
            <a:ext cx="7429552" cy="5572164"/>
          </a:xfrm>
          <a:prstGeom prst="rect">
            <a:avLst/>
          </a:prstGeom>
          <a:solidFill>
            <a:schemeClr val="bg1"/>
          </a:solidFill>
        </p:spPr>
        <p:txBody>
          <a:bodyPr vert="horz">
            <a:normAutofit/>
          </a:bodyPr>
          <a:lstStyle/>
          <a:p>
            <a:r>
              <a:rPr lang="ru-RU" sz="2400" b="1" i="1" dirty="0" smtClean="0"/>
              <a:t>ЦЕЛИ:</a:t>
            </a:r>
            <a:endParaRPr lang="ru-RU" sz="2400" b="1" i="1" dirty="0" smtClean="0"/>
          </a:p>
          <a:p>
            <a:endParaRPr lang="ru-RU" sz="2400" b="1" i="1" dirty="0" smtClean="0"/>
          </a:p>
          <a:p>
            <a:r>
              <a:rPr lang="ru-RU" sz="2400" b="1" i="1" dirty="0" smtClean="0"/>
              <a:t> </a:t>
            </a:r>
          </a:p>
          <a:p>
            <a:pPr algn="ctr"/>
            <a:r>
              <a:rPr lang="ru-RU" sz="2400" b="1" i="1" dirty="0" smtClean="0">
                <a:solidFill>
                  <a:srgbClr val="FF0000"/>
                </a:solidFill>
              </a:rPr>
              <a:t> </a:t>
            </a:r>
            <a:r>
              <a:rPr lang="ru-RU" sz="3200" b="1" i="1" dirty="0" smtClean="0">
                <a:solidFill>
                  <a:srgbClr val="FF0000"/>
                </a:solidFill>
              </a:rPr>
              <a:t>1 год ?  5 лет? 10 лет? </a:t>
            </a:r>
            <a:endParaRPr lang="ru-RU" sz="2400" b="1" i="1" dirty="0" smtClean="0">
              <a:solidFill>
                <a:srgbClr val="FF0000"/>
              </a:solidFill>
            </a:endParaRPr>
          </a:p>
          <a:p>
            <a:endParaRPr lang="ru-RU" sz="2400" b="1" i="1" dirty="0" smtClean="0"/>
          </a:p>
          <a:p>
            <a:endParaRPr lang="ru-RU" sz="2400" b="1" i="1" dirty="0" smtClean="0"/>
          </a:p>
          <a:p>
            <a:pPr algn="ctr"/>
            <a:endParaRPr lang="ru-RU" sz="2400" b="1" i="1" dirty="0" smtClean="0"/>
          </a:p>
          <a:p>
            <a:pPr algn="ctr"/>
            <a:r>
              <a:rPr lang="ru-RU" sz="2400" b="1" i="1" dirty="0" smtClean="0"/>
              <a:t>Если Вы не знаете куда Вы идете и куда движется Ваш бизнес, то и сотрудники не знают куда Вы идете</a:t>
            </a:r>
            <a:r>
              <a:rPr lang="ru-RU" sz="2400" b="1" i="1" dirty="0" smtClean="0"/>
              <a:t>.</a:t>
            </a:r>
          </a:p>
          <a:p>
            <a:pPr algn="ctr"/>
            <a:endParaRPr lang="ru-RU" sz="2400" b="1" i="1" dirty="0" smtClean="0"/>
          </a:p>
          <a:p>
            <a:pPr algn="ctr"/>
            <a:endParaRPr lang="ru-RU" sz="2400" b="1" i="1" dirty="0" smtClean="0"/>
          </a:p>
          <a:p>
            <a:pPr algn="ctr"/>
            <a:r>
              <a:rPr lang="ru-RU" sz="2400" b="1" i="1" dirty="0" smtClean="0">
                <a:solidFill>
                  <a:srgbClr val="FF0000"/>
                </a:solidFill>
              </a:rPr>
              <a:t>А это неопределенность!!!! </a:t>
            </a: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2214546" y="500042"/>
            <a:ext cx="6172200" cy="485778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fontAlgn="base"/>
            <a:r>
              <a:rPr lang="ru-RU" b="1" dirty="0" smtClean="0"/>
              <a:t> </a:t>
            </a:r>
            <a:endParaRPr lang="ru-RU" sz="3600" dirty="0" smtClean="0"/>
          </a:p>
          <a:p>
            <a:pPr fontAlgn="base"/>
            <a:endParaRPr lang="ru-RU" sz="3600" b="1" dirty="0" smtClean="0"/>
          </a:p>
          <a:p>
            <a:pPr algn="ctr" fontAlgn="base"/>
            <a:r>
              <a:rPr lang="ru-RU" sz="3600" b="1" dirty="0" smtClean="0"/>
              <a:t>.</a:t>
            </a:r>
            <a:endParaRPr lang="ru-RU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928670"/>
            <a:ext cx="760095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1000100" y="642918"/>
            <a:ext cx="7429552" cy="5572164"/>
          </a:xfrm>
          <a:prstGeom prst="rect">
            <a:avLst/>
          </a:prstGeom>
          <a:solidFill>
            <a:schemeClr val="bg1"/>
          </a:solidFill>
        </p:spPr>
        <p:txBody>
          <a:bodyPr vert="horz">
            <a:normAutofit fontScale="85000" lnSpcReduction="20000"/>
          </a:bodyPr>
          <a:lstStyle/>
          <a:p>
            <a:r>
              <a:rPr lang="ru-RU" sz="2400" b="1" i="1" dirty="0" smtClean="0"/>
              <a:t>Методика:</a:t>
            </a:r>
            <a:endParaRPr lang="ru-RU" sz="2400" b="1" i="1" dirty="0" smtClean="0"/>
          </a:p>
          <a:p>
            <a:endParaRPr lang="ru-RU" sz="2400" b="1" i="1" dirty="0" smtClean="0"/>
          </a:p>
          <a:p>
            <a:r>
              <a:rPr lang="ru-RU" sz="2400" b="1" i="1" dirty="0" smtClean="0"/>
              <a:t> </a:t>
            </a:r>
          </a:p>
          <a:p>
            <a:pPr marL="457200" indent="-457200">
              <a:buAutoNum type="arabicPeriod"/>
            </a:pPr>
            <a:r>
              <a:rPr lang="ru-RU" sz="2400" b="1" i="1" dirty="0" smtClean="0"/>
              <a:t>Постановка Личных целей с сотрудниками </a:t>
            </a:r>
            <a:r>
              <a:rPr lang="ru-RU" sz="2400" b="1" i="1" dirty="0" smtClean="0">
                <a:solidFill>
                  <a:srgbClr val="FF0000"/>
                </a:solidFill>
              </a:rPr>
              <a:t>= </a:t>
            </a:r>
          </a:p>
          <a:p>
            <a:pPr marL="457200" indent="-457200"/>
            <a:r>
              <a:rPr lang="ru-RU" sz="2400" b="1" i="1" smtClean="0">
                <a:solidFill>
                  <a:srgbClr val="FF0000"/>
                </a:solidFill>
              </a:rPr>
              <a:t> </a:t>
            </a:r>
            <a:r>
              <a:rPr lang="ru-RU" sz="2400" b="1" i="1" smtClean="0">
                <a:solidFill>
                  <a:srgbClr val="FF0000"/>
                </a:solidFill>
              </a:rPr>
              <a:t>            </a:t>
            </a:r>
            <a:r>
              <a:rPr lang="ru-RU" sz="2400" b="1" i="1" smtClean="0">
                <a:solidFill>
                  <a:srgbClr val="FF0000"/>
                </a:solidFill>
              </a:rPr>
              <a:t>На что нужны </a:t>
            </a:r>
            <a:r>
              <a:rPr lang="ru-RU" sz="2400" b="1" i="1" dirty="0" smtClean="0">
                <a:solidFill>
                  <a:srgbClr val="FF0000"/>
                </a:solidFill>
              </a:rPr>
              <a:t>деньги?</a:t>
            </a:r>
          </a:p>
          <a:p>
            <a:pPr marL="457200" indent="-457200">
              <a:buAutoNum type="arabicPeriod"/>
            </a:pPr>
            <a:endParaRPr lang="ru-RU" sz="2400" b="1" i="1" dirty="0" smtClean="0">
              <a:solidFill>
                <a:srgbClr val="FF0000"/>
              </a:solidFill>
            </a:endParaRPr>
          </a:p>
          <a:p>
            <a:pPr marL="457200" indent="-457200">
              <a:buAutoNum type="arabicPeriod"/>
            </a:pPr>
            <a:r>
              <a:rPr lang="ru-RU" sz="2400" b="1" i="1" dirty="0" smtClean="0"/>
              <a:t>Как можно увеличить свой доход на рабочем месте</a:t>
            </a:r>
            <a:r>
              <a:rPr lang="ru-RU" sz="2400" b="1" i="1" dirty="0" smtClean="0">
                <a:solidFill>
                  <a:srgbClr val="FF0000"/>
                </a:solidFill>
              </a:rPr>
              <a:t> </a:t>
            </a:r>
            <a:r>
              <a:rPr lang="ru-RU" sz="2400" b="1" i="1" dirty="0" smtClean="0">
                <a:solidFill>
                  <a:srgbClr val="FF0000"/>
                </a:solidFill>
              </a:rPr>
              <a:t>= Компания это источник дохода!!!</a:t>
            </a:r>
          </a:p>
          <a:p>
            <a:pPr marL="457200" indent="-457200">
              <a:buAutoNum type="arabicPeriod"/>
            </a:pPr>
            <a:endParaRPr lang="ru-RU" sz="2400" b="1" i="1" dirty="0" smtClean="0">
              <a:solidFill>
                <a:srgbClr val="FF0000"/>
              </a:solidFill>
            </a:endParaRPr>
          </a:p>
          <a:p>
            <a:pPr marL="457200" indent="-457200">
              <a:buAutoNum type="arabicPeriod"/>
            </a:pPr>
            <a:r>
              <a:rPr lang="ru-RU" sz="2400" b="1" i="1" dirty="0" smtClean="0"/>
              <a:t>Что нужно делать постоянно и системно</a:t>
            </a:r>
            <a:r>
              <a:rPr lang="ru-RU" sz="2400" b="1" i="1" dirty="0" smtClean="0"/>
              <a:t> </a:t>
            </a:r>
            <a:r>
              <a:rPr lang="ru-RU" sz="2400" b="1" i="1" dirty="0" smtClean="0">
                <a:solidFill>
                  <a:srgbClr val="FF0000"/>
                </a:solidFill>
              </a:rPr>
              <a:t>=</a:t>
            </a:r>
          </a:p>
          <a:p>
            <a:pPr marL="457200" indent="-457200"/>
            <a:r>
              <a:rPr lang="ru-RU" sz="2400" b="1" i="1" dirty="0" smtClean="0">
                <a:solidFill>
                  <a:srgbClr val="FF0000"/>
                </a:solidFill>
              </a:rPr>
              <a:t>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400" b="1" i="1" dirty="0" smtClean="0">
                <a:solidFill>
                  <a:srgbClr val="FF0000"/>
                </a:solidFill>
              </a:rPr>
              <a:t> Прописать цель на месяц = сколько нужно заработать и на что.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400" b="1" i="1" dirty="0" smtClean="0">
                <a:solidFill>
                  <a:srgbClr val="FF0000"/>
                </a:solidFill>
              </a:rPr>
              <a:t>Прописать воронку сколько нужно продать, чтобы получить результат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400" b="1" i="1" dirty="0" smtClean="0">
                <a:solidFill>
                  <a:srgbClr val="FF0000"/>
                </a:solidFill>
              </a:rPr>
              <a:t>Сколько звонков сделать, сколько КП выставить, сколько счетов отправить.</a:t>
            </a:r>
            <a:endParaRPr lang="ru-RU" sz="2400" b="1" i="1" dirty="0" smtClean="0">
              <a:solidFill>
                <a:srgbClr val="FF0000"/>
              </a:solidFill>
            </a:endParaRPr>
          </a:p>
          <a:p>
            <a:endParaRPr lang="ru-RU" sz="2400" b="1" i="1" dirty="0" smtClean="0"/>
          </a:p>
          <a:p>
            <a:endParaRPr lang="ru-RU" sz="2400" b="1" i="1" dirty="0" smtClean="0"/>
          </a:p>
          <a:p>
            <a:pPr algn="ctr"/>
            <a:r>
              <a:rPr lang="ru-RU" sz="2400" b="1" i="1" dirty="0" smtClean="0"/>
              <a:t>ПЛАН РАЗРАБАТЫВАЕТСЯ ИНДИВИДУАЛЬНО С КАЖДЫМ И ПРОПИСЫВАЕТСЯ ЕЖЕДНЕВНО.</a:t>
            </a:r>
            <a:endParaRPr lang="ru-RU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553</TotalTime>
  <Words>325</Words>
  <PresentationFormat>Экран (4:3)</PresentationFormat>
  <Paragraphs>98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Эркер</vt:lpstr>
      <vt:lpstr>ЭКСПЕРТ В ОБЛАСТИ УПРАВЛЕНИЯ И РАЗВИТИЯ БИЗНЕСА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ПРОФЕССИОНАЛЬНЫЙ ЧАСТНЫЙ СОВЕТНИК ПО УПРАВЛЕНИЮ И РАЗВИТИЮ БИЗНЕСА</dc:title>
  <dc:creator>vasy2</dc:creator>
  <cp:lastModifiedBy>Кузьменко ВВ</cp:lastModifiedBy>
  <cp:revision>46</cp:revision>
  <dcterms:created xsi:type="dcterms:W3CDTF">2020-07-25T12:23:34Z</dcterms:created>
  <dcterms:modified xsi:type="dcterms:W3CDTF">2021-02-16T15:47:12Z</dcterms:modified>
</cp:coreProperties>
</file>