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3" r:id="rId1"/>
  </p:sldMasterIdLst>
  <p:notesMasterIdLst>
    <p:notesMasterId r:id="rId26"/>
  </p:notesMasterIdLst>
  <p:sldIdLst>
    <p:sldId id="269" r:id="rId2"/>
    <p:sldId id="367" r:id="rId3"/>
    <p:sldId id="293" r:id="rId4"/>
    <p:sldId id="318" r:id="rId5"/>
    <p:sldId id="365" r:id="rId6"/>
    <p:sldId id="366" r:id="rId7"/>
    <p:sldId id="368" r:id="rId8"/>
    <p:sldId id="378" r:id="rId9"/>
    <p:sldId id="379" r:id="rId10"/>
    <p:sldId id="301" r:id="rId11"/>
    <p:sldId id="364" r:id="rId12"/>
    <p:sldId id="309" r:id="rId13"/>
    <p:sldId id="310" r:id="rId14"/>
    <p:sldId id="362" r:id="rId15"/>
    <p:sldId id="303" r:id="rId16"/>
    <p:sldId id="304" r:id="rId17"/>
    <p:sldId id="380" r:id="rId18"/>
    <p:sldId id="381" r:id="rId19"/>
    <p:sldId id="382" r:id="rId20"/>
    <p:sldId id="374" r:id="rId21"/>
    <p:sldId id="376" r:id="rId22"/>
    <p:sldId id="333" r:id="rId23"/>
    <p:sldId id="360" r:id="rId24"/>
    <p:sldId id="3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ан" initials="И" lastIdx="2" clrIdx="0">
    <p:extLst>
      <p:ext uri="{19B8F6BF-5375-455C-9EA6-DF929625EA0E}">
        <p15:presenceInfo xmlns:p15="http://schemas.microsoft.com/office/powerpoint/2012/main" userId="a1047b782746fd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A77"/>
    <a:srgbClr val="0D5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2621" autoAdjust="0"/>
  </p:normalViewPr>
  <p:slideViewPr>
    <p:cSldViewPr snapToGrid="0">
      <p:cViewPr varScale="1">
        <p:scale>
          <a:sx n="88" d="100"/>
          <a:sy n="88" d="100"/>
        </p:scale>
        <p:origin x="63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%20&#1041;&#1086;&#1088;&#1086;&#1076;&#1080;&#1085;&#1072;\&#1055;&#1080;&#1089;&#1100;&#1084;&#1072;\&#1050;&#1086;&#1085;&#1094;&#1077;&#1085;&#1090;&#1088;&#1072;&#1094;&#1080;&#1103;%20&#1074;%20&#1062;&#1069;&#1044;\&#1045;&#1076;&#1080;&#1085;&#1072;&#1103;%20&#1089;&#1077;&#1090;&#1100;%20&#1062;&#1069;&#1044;\&#1040;&#1085;&#1072;&#1083;&#1080;&#1079;%20&#1062;&#1069;&#1044;\&#1045;&#1078;&#1077;&#1085;&#1077;&#1076;&#1077;&#1083;&#1100;&#1085;&#1099;&#1081;%20&#1072;&#1085;&#1072;&#1083;&#1080;&#1079;%20&#1062;&#1069;&#1044;\&#1057;&#1087;&#1088;&#1072;&#1074;&#1082;&#1080;%20&#1076;&#1083;&#1103;%20&#1088;&#1091;&#1082;-&#1074;&#1072;%20&#1070;&#1058;&#1059;\&#1050;&#1086;&#1084;&#1087;&#1083;&#1077;&#1082;&#1089;&#1085;&#1099;&#1081;%20&#1072;&#1085;&#1072;&#1083;&#1080;&#1079;_16.11.2020\&#1044;&#1083;&#1103;%20&#1075;&#1088;&#1072;&#1092;&#1080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4;&#1086;&#1082;&#1091;&#1084;&#1077;&#1085;&#1090;&#1099;%20&#1041;&#1086;&#1088;&#1086;&#1076;&#1080;&#1085;&#1072;\&#1055;&#1080;&#1089;&#1100;&#1084;&#1072;\&#1050;&#1086;&#1085;&#1094;&#1077;&#1085;&#1090;&#1088;&#1072;&#1094;&#1080;&#1103;%20&#1074;%20&#1062;&#1069;&#1044;\&#1045;&#1076;&#1080;&#1085;&#1072;&#1103;%20&#1089;&#1077;&#1090;&#1100;%20&#1062;&#1069;&#1044;\&#1040;&#1085;&#1072;&#1083;&#1080;&#1079;%20&#1062;&#1069;&#1044;\&#1045;&#1078;&#1077;&#1085;&#1077;&#1076;&#1077;&#1083;&#1100;&#1085;&#1099;&#1081;%20&#1072;&#1085;&#1072;&#1083;&#1080;&#1079;%20&#1062;&#1069;&#1044;\&#1057;&#1087;&#1088;&#1072;&#1074;&#1082;&#1080;%20&#1076;&#1083;&#1103;%20&#1088;&#1091;&#1082;-&#1074;&#1072;%20&#1070;&#1058;&#1059;\&#1050;&#1086;&#1084;&#1087;&#1083;&#1077;&#1082;&#1089;&#1085;&#1099;&#1081;%20&#1072;&#1085;&#1072;&#1083;&#1080;&#1079;_16.11.2020\&#1044;&#1083;&#1103;%20&#1075;&#1088;&#1072;&#1092;&#1080;&#1082;&#1072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516185476815397E-2"/>
          <c:y val="7.4548702245552628E-2"/>
          <c:w val="0.5399004811898512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Лист6!$B$14</c:f>
              <c:strCache>
                <c:ptCount val="1"/>
                <c:pt idx="0">
                  <c:v>Среднее кол-во выпущенных ДТ в день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Лист6!$A$15:$A$21</c:f>
              <c:strCache>
                <c:ptCount val="7"/>
                <c:pt idx="0">
                  <c:v>ПН</c:v>
                </c:pt>
                <c:pt idx="1">
                  <c:v>ВТ</c:v>
                </c:pt>
                <c:pt idx="2">
                  <c:v>СР</c:v>
                </c:pt>
                <c:pt idx="3">
                  <c:v>ЧТ</c:v>
                </c:pt>
                <c:pt idx="4">
                  <c:v>ПТ</c:v>
                </c:pt>
                <c:pt idx="5">
                  <c:v>СБ</c:v>
                </c:pt>
                <c:pt idx="6">
                  <c:v>ВС</c:v>
                </c:pt>
              </c:strCache>
            </c:strRef>
          </c:cat>
          <c:val>
            <c:numRef>
              <c:f>Лист6!$B$15:$B$21</c:f>
              <c:numCache>
                <c:formatCode>0</c:formatCode>
                <c:ptCount val="7"/>
                <c:pt idx="0">
                  <c:v>416</c:v>
                </c:pt>
                <c:pt idx="1">
                  <c:v>389.5</c:v>
                </c:pt>
                <c:pt idx="2">
                  <c:v>359.5</c:v>
                </c:pt>
                <c:pt idx="3">
                  <c:v>377.5</c:v>
                </c:pt>
                <c:pt idx="4">
                  <c:v>349.5</c:v>
                </c:pt>
                <c:pt idx="5">
                  <c:v>153</c:v>
                </c:pt>
                <c:pt idx="6">
                  <c:v>172.66666666666666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F-4B95-BE7D-EDFC1609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80576"/>
        <c:axId val="105482112"/>
      </c:barChart>
      <c:lineChart>
        <c:grouping val="standard"/>
        <c:varyColors val="0"/>
        <c:ser>
          <c:idx val="1"/>
          <c:order val="1"/>
          <c:tx>
            <c:strRef>
              <c:f>Лист6!$C$14</c:f>
              <c:strCache>
                <c:ptCount val="1"/>
                <c:pt idx="0">
                  <c:v>Средняя нагрузка на одного инспектора, ДТ в день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Лист6!$A$15:$A$21</c:f>
              <c:strCache>
                <c:ptCount val="7"/>
                <c:pt idx="0">
                  <c:v>ПН</c:v>
                </c:pt>
                <c:pt idx="1">
                  <c:v>ВТ</c:v>
                </c:pt>
                <c:pt idx="2">
                  <c:v>СР</c:v>
                </c:pt>
                <c:pt idx="3">
                  <c:v>ЧТ</c:v>
                </c:pt>
                <c:pt idx="4">
                  <c:v>ПТ</c:v>
                </c:pt>
                <c:pt idx="5">
                  <c:v>СБ</c:v>
                </c:pt>
                <c:pt idx="6">
                  <c:v>ВС</c:v>
                </c:pt>
              </c:strCache>
            </c:strRef>
          </c:cat>
          <c:val>
            <c:numRef>
              <c:f>Лист6!$C$15:$C$21</c:f>
              <c:numCache>
                <c:formatCode>0</c:formatCode>
                <c:ptCount val="7"/>
                <c:pt idx="0">
                  <c:v>23.3</c:v>
                </c:pt>
                <c:pt idx="1">
                  <c:v>21.55</c:v>
                </c:pt>
                <c:pt idx="2">
                  <c:v>21.95</c:v>
                </c:pt>
                <c:pt idx="3">
                  <c:v>16.600000000000001</c:v>
                </c:pt>
                <c:pt idx="4">
                  <c:v>21.799999999999997</c:v>
                </c:pt>
                <c:pt idx="5">
                  <c:v>15.55</c:v>
                </c:pt>
                <c:pt idx="6">
                  <c:v>10.366666666666667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7F-4B95-BE7D-EDFC1609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93632"/>
        <c:axId val="105483648"/>
      </c:lineChart>
      <c:catAx>
        <c:axId val="10548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482112"/>
        <c:crosses val="autoZero"/>
        <c:auto val="1"/>
        <c:lblAlgn val="ctr"/>
        <c:lblOffset val="100"/>
        <c:noMultiLvlLbl val="0"/>
      </c:catAx>
      <c:valAx>
        <c:axId val="10548211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05480576"/>
        <c:crosses val="autoZero"/>
        <c:crossBetween val="between"/>
      </c:valAx>
      <c:valAx>
        <c:axId val="105483648"/>
        <c:scaling>
          <c:orientation val="minMax"/>
          <c:max val="50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crossAx val="105493632"/>
        <c:crosses val="max"/>
        <c:crossBetween val="between"/>
      </c:valAx>
      <c:catAx>
        <c:axId val="10549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4836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accent2">
              <a:lumMod val="40000"/>
              <a:lumOff val="60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Лист6!$B$25</c:f>
              <c:strCache>
                <c:ptCount val="1"/>
                <c:pt idx="0">
                  <c:v>Среднее кол-во выпущенных ДТ в день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Лист6!$A$26:$A$32</c:f>
              <c:strCache>
                <c:ptCount val="7"/>
                <c:pt idx="0">
                  <c:v>ПН</c:v>
                </c:pt>
                <c:pt idx="1">
                  <c:v>ВТ</c:v>
                </c:pt>
                <c:pt idx="2">
                  <c:v>СР</c:v>
                </c:pt>
                <c:pt idx="3">
                  <c:v>ЧТ</c:v>
                </c:pt>
                <c:pt idx="4">
                  <c:v>ПТ</c:v>
                </c:pt>
                <c:pt idx="5">
                  <c:v>СБ</c:v>
                </c:pt>
                <c:pt idx="6">
                  <c:v>ВС</c:v>
                </c:pt>
              </c:strCache>
            </c:strRef>
          </c:cat>
          <c:val>
            <c:numRef>
              <c:f>Лист6!$B$26:$B$32</c:f>
              <c:numCache>
                <c:formatCode>0</c:formatCode>
                <c:ptCount val="7"/>
                <c:pt idx="0">
                  <c:v>927.5</c:v>
                </c:pt>
                <c:pt idx="1">
                  <c:v>794</c:v>
                </c:pt>
                <c:pt idx="2">
                  <c:v>502</c:v>
                </c:pt>
                <c:pt idx="3">
                  <c:v>890</c:v>
                </c:pt>
                <c:pt idx="4">
                  <c:v>775</c:v>
                </c:pt>
                <c:pt idx="5">
                  <c:v>145.5</c:v>
                </c:pt>
                <c:pt idx="6">
                  <c:v>106.66666666666667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D-4653-AFC6-A4669FCDE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04480"/>
        <c:axId val="106006016"/>
      </c:barChart>
      <c:lineChart>
        <c:grouping val="standard"/>
        <c:varyColors val="0"/>
        <c:ser>
          <c:idx val="1"/>
          <c:order val="1"/>
          <c:tx>
            <c:strRef>
              <c:f>Лист6!$C$25</c:f>
              <c:strCache>
                <c:ptCount val="1"/>
                <c:pt idx="0">
                  <c:v>Средняя нагрузка на одного инспектора, ДТ в день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Лист6!$A$26:$A$32</c:f>
              <c:strCache>
                <c:ptCount val="7"/>
                <c:pt idx="0">
                  <c:v>ПН</c:v>
                </c:pt>
                <c:pt idx="1">
                  <c:v>ВТ</c:v>
                </c:pt>
                <c:pt idx="2">
                  <c:v>СР</c:v>
                </c:pt>
                <c:pt idx="3">
                  <c:v>ЧТ</c:v>
                </c:pt>
                <c:pt idx="4">
                  <c:v>ПТ</c:v>
                </c:pt>
                <c:pt idx="5">
                  <c:v>СБ</c:v>
                </c:pt>
                <c:pt idx="6">
                  <c:v>ВС</c:v>
                </c:pt>
              </c:strCache>
            </c:strRef>
          </c:cat>
          <c:val>
            <c:numRef>
              <c:f>Лист6!$C$26:$C$32</c:f>
              <c:numCache>
                <c:formatCode>0</c:formatCode>
                <c:ptCount val="7"/>
                <c:pt idx="0">
                  <c:v>19.799999999999997</c:v>
                </c:pt>
                <c:pt idx="1">
                  <c:v>18</c:v>
                </c:pt>
                <c:pt idx="2">
                  <c:v>9.35</c:v>
                </c:pt>
                <c:pt idx="3">
                  <c:v>18.100000000000001</c:v>
                </c:pt>
                <c:pt idx="4">
                  <c:v>19.899999999999999</c:v>
                </c:pt>
                <c:pt idx="5">
                  <c:v>4.3499999999999996</c:v>
                </c:pt>
                <c:pt idx="6">
                  <c:v>3.2666666666666662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4D-4653-AFC6-A4669FCDE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17536"/>
        <c:axId val="106007552"/>
      </c:lineChart>
      <c:catAx>
        <c:axId val="10600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006016"/>
        <c:crosses val="autoZero"/>
        <c:auto val="1"/>
        <c:lblAlgn val="ctr"/>
        <c:lblOffset val="100"/>
        <c:noMultiLvlLbl val="0"/>
      </c:catAx>
      <c:valAx>
        <c:axId val="10600601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06004480"/>
        <c:crosses val="autoZero"/>
        <c:crossBetween val="between"/>
      </c:valAx>
      <c:valAx>
        <c:axId val="106007552"/>
        <c:scaling>
          <c:orientation val="minMax"/>
          <c:max val="100"/>
        </c:scaling>
        <c:delete val="0"/>
        <c:axPos val="r"/>
        <c:numFmt formatCode="0" sourceLinked="1"/>
        <c:majorTickMark val="out"/>
        <c:minorTickMark val="none"/>
        <c:tickLblPos val="nextTo"/>
        <c:crossAx val="106017536"/>
        <c:crosses val="max"/>
        <c:crossBetween val="between"/>
      </c:valAx>
      <c:catAx>
        <c:axId val="10601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007552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accent2">
              <a:lumMod val="60000"/>
              <a:lumOff val="40000"/>
            </a:schemeClr>
          </a:solidFill>
        </a:defRPr>
      </a:pPr>
      <a:endParaRPr lang="ru-RU"/>
    </a:p>
  </c:txPr>
  <c:externalData r:id="rId2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63973-B404-4CE6-B1AD-902CA0A91B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EF6BE8-5797-434D-8D13-7549E1E36CB5}">
      <dgm:prSet/>
      <dgm:spPr/>
      <dgm:t>
        <a:bodyPr/>
        <a:lstStyle/>
        <a:p>
          <a:r>
            <a:rPr lang="ru-RU" dirty="0"/>
            <a:t>Тенденции и изменения в таможенном законодательстве РФ, затрагивающие специфику оформления для получателей в ДНР.</a:t>
          </a:r>
          <a:r>
            <a:rPr lang="ru-RU" dirty="0">
              <a:solidFill>
                <a:schemeClr val="accent4">
                  <a:lumMod val="75000"/>
                </a:schemeClr>
              </a:solidFill>
            </a:rPr>
            <a:t>2-7 слайд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04BD912B-D9EF-415C-BCBC-AB81823942E4}" type="parTrans" cxnId="{A5C7FAE8-9A63-49F7-81BC-65207384E1D8}">
      <dgm:prSet/>
      <dgm:spPr/>
      <dgm:t>
        <a:bodyPr/>
        <a:lstStyle/>
        <a:p>
          <a:endParaRPr lang="en-US"/>
        </a:p>
      </dgm:t>
    </dgm:pt>
    <dgm:pt modelId="{2FF1447A-F1AF-40D5-A63C-40D02F563DA5}" type="sibTrans" cxnId="{A5C7FAE8-9A63-49F7-81BC-65207384E1D8}">
      <dgm:prSet/>
      <dgm:spPr/>
      <dgm:t>
        <a:bodyPr/>
        <a:lstStyle/>
        <a:p>
          <a:endParaRPr lang="en-US"/>
        </a:p>
      </dgm:t>
    </dgm:pt>
    <dgm:pt modelId="{194BB58A-FC9C-4275-B483-08C1315824DB}">
      <dgm:prSet/>
      <dgm:spPr/>
      <dgm:t>
        <a:bodyPr/>
        <a:lstStyle/>
        <a:p>
          <a:r>
            <a:rPr lang="ru-RU" dirty="0"/>
            <a:t>Особенности работы таможенных постов фактического контроля Ростовской таможни, при оформлении на Южном ЦЭД товаров с предъявлением СТ-1. </a:t>
          </a:r>
          <a:r>
            <a:rPr lang="ru-RU" dirty="0">
              <a:solidFill>
                <a:schemeClr val="accent4">
                  <a:lumMod val="75000"/>
                </a:schemeClr>
              </a:solidFill>
            </a:rPr>
            <a:t>8-9 слайд 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DEC1243E-2BB5-410E-AFE3-DE1ADC8530E1}" type="parTrans" cxnId="{B8F2F54C-78B6-4AE8-ABFA-B7B9797339BC}">
      <dgm:prSet/>
      <dgm:spPr/>
      <dgm:t>
        <a:bodyPr/>
        <a:lstStyle/>
        <a:p>
          <a:endParaRPr lang="en-US"/>
        </a:p>
      </dgm:t>
    </dgm:pt>
    <dgm:pt modelId="{93E27AD5-F9FB-4752-B39C-758D49EE74FA}" type="sibTrans" cxnId="{B8F2F54C-78B6-4AE8-ABFA-B7B9797339BC}">
      <dgm:prSet/>
      <dgm:spPr/>
      <dgm:t>
        <a:bodyPr/>
        <a:lstStyle/>
        <a:p>
          <a:endParaRPr lang="en-US"/>
        </a:p>
      </dgm:t>
    </dgm:pt>
    <dgm:pt modelId="{CBEE2E48-5C1E-48AB-8BA5-E2937A6A7A57}">
      <dgm:prSet/>
      <dgm:spPr/>
      <dgm:t>
        <a:bodyPr/>
        <a:lstStyle/>
        <a:p>
          <a:r>
            <a:rPr lang="ru-RU" dirty="0"/>
            <a:t>Порядок применения таможенных процедур реэкспорт / таможенный склад, основные особенности, условия применения. </a:t>
          </a:r>
          <a:r>
            <a:rPr lang="ru-RU" dirty="0">
              <a:solidFill>
                <a:schemeClr val="accent4">
                  <a:lumMod val="75000"/>
                </a:schemeClr>
              </a:solidFill>
            </a:rPr>
            <a:t>10-16 слайд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0B55384F-CCD5-45B9-A1C3-97744386C2D7}" type="parTrans" cxnId="{459142B4-AEA7-47B7-98C6-D8CEA71926F2}">
      <dgm:prSet/>
      <dgm:spPr/>
      <dgm:t>
        <a:bodyPr/>
        <a:lstStyle/>
        <a:p>
          <a:endParaRPr lang="en-US"/>
        </a:p>
      </dgm:t>
    </dgm:pt>
    <dgm:pt modelId="{59625BC7-09E5-4CD6-88F0-CF6569259261}" type="sibTrans" cxnId="{459142B4-AEA7-47B7-98C6-D8CEA71926F2}">
      <dgm:prSet/>
      <dgm:spPr/>
      <dgm:t>
        <a:bodyPr/>
        <a:lstStyle/>
        <a:p>
          <a:endParaRPr lang="en-US"/>
        </a:p>
      </dgm:t>
    </dgm:pt>
    <dgm:pt modelId="{8AC64120-2F5B-4ECA-A430-A95C93F30D36}">
      <dgm:prSet/>
      <dgm:spPr/>
      <dgm:t>
        <a:bodyPr/>
        <a:lstStyle/>
        <a:p>
          <a:r>
            <a:rPr lang="ru-RU" dirty="0"/>
            <a:t>Какие есть требования и риски у бизнеса в реализации товаров при экспорте / импорте на территории РФ? </a:t>
          </a:r>
        </a:p>
        <a:p>
          <a:r>
            <a:rPr lang="ru-RU" dirty="0">
              <a:solidFill>
                <a:schemeClr val="accent4">
                  <a:lumMod val="75000"/>
                </a:schemeClr>
              </a:solidFill>
            </a:rPr>
            <a:t>20-23 слайд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E31374C4-04A6-4E8D-876E-02CB02610DE6}" type="parTrans" cxnId="{37EC1B0E-FD10-4580-8D33-03870A98E94C}">
      <dgm:prSet/>
      <dgm:spPr/>
      <dgm:t>
        <a:bodyPr/>
        <a:lstStyle/>
        <a:p>
          <a:endParaRPr lang="en-US"/>
        </a:p>
      </dgm:t>
    </dgm:pt>
    <dgm:pt modelId="{1845F202-C38D-4052-B0F9-5F6913B3E3AD}" type="sibTrans" cxnId="{37EC1B0E-FD10-4580-8D33-03870A98E94C}">
      <dgm:prSet/>
      <dgm:spPr/>
      <dgm:t>
        <a:bodyPr/>
        <a:lstStyle/>
        <a:p>
          <a:endParaRPr lang="en-US"/>
        </a:p>
      </dgm:t>
    </dgm:pt>
    <dgm:pt modelId="{BBB73D2C-AF1E-4C29-B1F2-A769C04D374C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Рекомендации по использованию распределительного склада в отношении товаров ДНР экспортируемых в дальнее зарубежье.</a:t>
          </a:r>
          <a:r>
            <a:rPr lang="ru-RU" dirty="0">
              <a:solidFill>
                <a:schemeClr val="accent4">
                  <a:lumMod val="75000"/>
                </a:schemeClr>
              </a:solidFill>
            </a:rPr>
            <a:t> 17-19 слайд</a:t>
          </a:r>
          <a:endParaRPr lang="ru-RU" dirty="0">
            <a:solidFill>
              <a:schemeClr val="tx1"/>
            </a:solidFill>
          </a:endParaRPr>
        </a:p>
      </dgm:t>
    </dgm:pt>
    <dgm:pt modelId="{E4213E4B-CE1D-4985-8E68-059F6CDA2817}" type="parTrans" cxnId="{CDD8237B-2EF5-4CD5-A329-9B9E4486FF01}">
      <dgm:prSet/>
      <dgm:spPr/>
      <dgm:t>
        <a:bodyPr/>
        <a:lstStyle/>
        <a:p>
          <a:endParaRPr lang="ru-RU"/>
        </a:p>
      </dgm:t>
    </dgm:pt>
    <dgm:pt modelId="{AAE5D199-A502-47CC-B715-6ED059E710BE}" type="sibTrans" cxnId="{CDD8237B-2EF5-4CD5-A329-9B9E4486FF01}">
      <dgm:prSet/>
      <dgm:spPr/>
      <dgm:t>
        <a:bodyPr/>
        <a:lstStyle/>
        <a:p>
          <a:endParaRPr lang="ru-RU"/>
        </a:p>
      </dgm:t>
    </dgm:pt>
    <dgm:pt modelId="{F5E3DFE0-945E-42A7-84E5-37717F159760}" type="pres">
      <dgm:prSet presAssocID="{D1863973-B404-4CE6-B1AD-902CA0A91B1B}" presName="linear" presStyleCnt="0">
        <dgm:presLayoutVars>
          <dgm:animLvl val="lvl"/>
          <dgm:resizeHandles val="exact"/>
        </dgm:presLayoutVars>
      </dgm:prSet>
      <dgm:spPr/>
    </dgm:pt>
    <dgm:pt modelId="{92C52829-350E-470B-93CB-9ABB20B20227}" type="pres">
      <dgm:prSet presAssocID="{F6EF6BE8-5797-434D-8D13-7549E1E36CB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D38ABA-B3EA-4AD2-9CC7-398E2C1B1BB9}" type="pres">
      <dgm:prSet presAssocID="{2FF1447A-F1AF-40D5-A63C-40D02F563DA5}" presName="spacer" presStyleCnt="0"/>
      <dgm:spPr/>
    </dgm:pt>
    <dgm:pt modelId="{7BD46815-B3E5-41EE-B665-9BAC7570C92D}" type="pres">
      <dgm:prSet presAssocID="{194BB58A-FC9C-4275-B483-08C1315824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AACDD3-533F-4ABF-A1F7-96E05A1E4950}" type="pres">
      <dgm:prSet presAssocID="{93E27AD5-F9FB-4752-B39C-758D49EE74FA}" presName="spacer" presStyleCnt="0"/>
      <dgm:spPr/>
    </dgm:pt>
    <dgm:pt modelId="{51F3D561-D4F1-4AA9-84DE-6875499A4C6E}" type="pres">
      <dgm:prSet presAssocID="{CBEE2E48-5C1E-48AB-8BA5-E2937A6A7A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0C771E-7652-4CD9-B66C-4A9F5D880450}" type="pres">
      <dgm:prSet presAssocID="{59625BC7-09E5-4CD6-88F0-CF6569259261}" presName="spacer" presStyleCnt="0"/>
      <dgm:spPr/>
    </dgm:pt>
    <dgm:pt modelId="{63CE465C-7BC2-44DA-829A-F26A36420E25}" type="pres">
      <dgm:prSet presAssocID="{BBB73D2C-AF1E-4C29-B1F2-A769C04D37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3267BE9-F5F8-4783-9A1A-D13C2DD3D592}" type="pres">
      <dgm:prSet presAssocID="{AAE5D199-A502-47CC-B715-6ED059E710BE}" presName="spacer" presStyleCnt="0"/>
      <dgm:spPr/>
    </dgm:pt>
    <dgm:pt modelId="{67E1FFFA-E526-46B1-A310-4A4597FEFD39}" type="pres">
      <dgm:prSet presAssocID="{8AC64120-2F5B-4ECA-A430-A95C93F30D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7EC1B0E-FD10-4580-8D33-03870A98E94C}" srcId="{D1863973-B404-4CE6-B1AD-902CA0A91B1B}" destId="{8AC64120-2F5B-4ECA-A430-A95C93F30D36}" srcOrd="4" destOrd="0" parTransId="{E31374C4-04A6-4E8D-876E-02CB02610DE6}" sibTransId="{1845F202-C38D-4052-B0F9-5F6913B3E3AD}"/>
    <dgm:cxn modelId="{0BE0FC43-599F-411E-A131-9A00932094E2}" type="presOf" srcId="{CBEE2E48-5C1E-48AB-8BA5-E2937A6A7A57}" destId="{51F3D561-D4F1-4AA9-84DE-6875499A4C6E}" srcOrd="0" destOrd="0" presId="urn:microsoft.com/office/officeart/2005/8/layout/vList2"/>
    <dgm:cxn modelId="{A41EFF4B-06C3-40EB-9667-9D1C3A4888C0}" type="presOf" srcId="{F6EF6BE8-5797-434D-8D13-7549E1E36CB5}" destId="{92C52829-350E-470B-93CB-9ABB20B20227}" srcOrd="0" destOrd="0" presId="urn:microsoft.com/office/officeart/2005/8/layout/vList2"/>
    <dgm:cxn modelId="{B8F2F54C-78B6-4AE8-ABFA-B7B9797339BC}" srcId="{D1863973-B404-4CE6-B1AD-902CA0A91B1B}" destId="{194BB58A-FC9C-4275-B483-08C1315824DB}" srcOrd="1" destOrd="0" parTransId="{DEC1243E-2BB5-410E-AFE3-DE1ADC8530E1}" sibTransId="{93E27AD5-F9FB-4752-B39C-758D49EE74FA}"/>
    <dgm:cxn modelId="{CDD8237B-2EF5-4CD5-A329-9B9E4486FF01}" srcId="{D1863973-B404-4CE6-B1AD-902CA0A91B1B}" destId="{BBB73D2C-AF1E-4C29-B1F2-A769C04D374C}" srcOrd="3" destOrd="0" parTransId="{E4213E4B-CE1D-4985-8E68-059F6CDA2817}" sibTransId="{AAE5D199-A502-47CC-B715-6ED059E710BE}"/>
    <dgm:cxn modelId="{6FE04A8F-02AD-4277-AB6A-B856DAA9FD7F}" type="presOf" srcId="{D1863973-B404-4CE6-B1AD-902CA0A91B1B}" destId="{F5E3DFE0-945E-42A7-84E5-37717F159760}" srcOrd="0" destOrd="0" presId="urn:microsoft.com/office/officeart/2005/8/layout/vList2"/>
    <dgm:cxn modelId="{459142B4-AEA7-47B7-98C6-D8CEA71926F2}" srcId="{D1863973-B404-4CE6-B1AD-902CA0A91B1B}" destId="{CBEE2E48-5C1E-48AB-8BA5-E2937A6A7A57}" srcOrd="2" destOrd="0" parTransId="{0B55384F-CCD5-45B9-A1C3-97744386C2D7}" sibTransId="{59625BC7-09E5-4CD6-88F0-CF6569259261}"/>
    <dgm:cxn modelId="{70894CDD-3E1D-432A-93E9-C1A6535B3020}" type="presOf" srcId="{8AC64120-2F5B-4ECA-A430-A95C93F30D36}" destId="{67E1FFFA-E526-46B1-A310-4A4597FEFD39}" srcOrd="0" destOrd="0" presId="urn:microsoft.com/office/officeart/2005/8/layout/vList2"/>
    <dgm:cxn modelId="{A5C7FAE8-9A63-49F7-81BC-65207384E1D8}" srcId="{D1863973-B404-4CE6-B1AD-902CA0A91B1B}" destId="{F6EF6BE8-5797-434D-8D13-7549E1E36CB5}" srcOrd="0" destOrd="0" parTransId="{04BD912B-D9EF-415C-BCBC-AB81823942E4}" sibTransId="{2FF1447A-F1AF-40D5-A63C-40D02F563DA5}"/>
    <dgm:cxn modelId="{EE92C9F2-4F4D-4C6C-A988-059D6C3AE67F}" type="presOf" srcId="{194BB58A-FC9C-4275-B483-08C1315824DB}" destId="{7BD46815-B3E5-41EE-B665-9BAC7570C92D}" srcOrd="0" destOrd="0" presId="urn:microsoft.com/office/officeart/2005/8/layout/vList2"/>
    <dgm:cxn modelId="{EAB4BDFA-6ADE-45AB-8C8C-583D36955562}" type="presOf" srcId="{BBB73D2C-AF1E-4C29-B1F2-A769C04D374C}" destId="{63CE465C-7BC2-44DA-829A-F26A36420E25}" srcOrd="0" destOrd="0" presId="urn:microsoft.com/office/officeart/2005/8/layout/vList2"/>
    <dgm:cxn modelId="{64D669C6-7840-426C-BC18-2A0827D5C190}" type="presParOf" srcId="{F5E3DFE0-945E-42A7-84E5-37717F159760}" destId="{92C52829-350E-470B-93CB-9ABB20B20227}" srcOrd="0" destOrd="0" presId="urn:microsoft.com/office/officeart/2005/8/layout/vList2"/>
    <dgm:cxn modelId="{0C800BE2-76A5-4EFC-B7D6-8056C041E04D}" type="presParOf" srcId="{F5E3DFE0-945E-42A7-84E5-37717F159760}" destId="{51D38ABA-B3EA-4AD2-9CC7-398E2C1B1BB9}" srcOrd="1" destOrd="0" presId="urn:microsoft.com/office/officeart/2005/8/layout/vList2"/>
    <dgm:cxn modelId="{62BBBE05-9966-41B4-B2C6-C630ADF0484A}" type="presParOf" srcId="{F5E3DFE0-945E-42A7-84E5-37717F159760}" destId="{7BD46815-B3E5-41EE-B665-9BAC7570C92D}" srcOrd="2" destOrd="0" presId="urn:microsoft.com/office/officeart/2005/8/layout/vList2"/>
    <dgm:cxn modelId="{392F0699-899F-486A-8EA0-F064887C87C3}" type="presParOf" srcId="{F5E3DFE0-945E-42A7-84E5-37717F159760}" destId="{A5AACDD3-533F-4ABF-A1F7-96E05A1E4950}" srcOrd="3" destOrd="0" presId="urn:microsoft.com/office/officeart/2005/8/layout/vList2"/>
    <dgm:cxn modelId="{4E264741-6FCA-401B-A146-6728C73AB2F0}" type="presParOf" srcId="{F5E3DFE0-945E-42A7-84E5-37717F159760}" destId="{51F3D561-D4F1-4AA9-84DE-6875499A4C6E}" srcOrd="4" destOrd="0" presId="urn:microsoft.com/office/officeart/2005/8/layout/vList2"/>
    <dgm:cxn modelId="{66280F57-AE73-458C-BD10-A01072A56B6C}" type="presParOf" srcId="{F5E3DFE0-945E-42A7-84E5-37717F159760}" destId="{6A0C771E-7652-4CD9-B66C-4A9F5D880450}" srcOrd="5" destOrd="0" presId="urn:microsoft.com/office/officeart/2005/8/layout/vList2"/>
    <dgm:cxn modelId="{DEE1281A-9223-4E8C-AD19-6B145AC2A891}" type="presParOf" srcId="{F5E3DFE0-945E-42A7-84E5-37717F159760}" destId="{63CE465C-7BC2-44DA-829A-F26A36420E25}" srcOrd="6" destOrd="0" presId="urn:microsoft.com/office/officeart/2005/8/layout/vList2"/>
    <dgm:cxn modelId="{6A16F05C-A132-47C1-83FF-26776483D7FD}" type="presParOf" srcId="{F5E3DFE0-945E-42A7-84E5-37717F159760}" destId="{23267BE9-F5F8-4783-9A1A-D13C2DD3D592}" srcOrd="7" destOrd="0" presId="urn:microsoft.com/office/officeart/2005/8/layout/vList2"/>
    <dgm:cxn modelId="{9087DE9D-E054-44D9-939D-F4A313CF1266}" type="presParOf" srcId="{F5E3DFE0-945E-42A7-84E5-37717F159760}" destId="{67E1FFFA-E526-46B1-A310-4A4597FEFD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D895A0-CE46-46F3-91E6-B3716C5566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244CFAC-6D44-40B8-9EBC-E3D05E3F56DF}">
      <dgm:prSet/>
      <dgm:spPr/>
      <dgm:t>
        <a:bodyPr/>
        <a:lstStyle/>
        <a:p>
          <a:r>
            <a:rPr lang="ru-RU"/>
            <a:t>Внешнеторговый договор, действующие приложения, дополнения и изменения к нему</a:t>
          </a:r>
          <a:endParaRPr lang="en-US"/>
        </a:p>
      </dgm:t>
    </dgm:pt>
    <dgm:pt modelId="{BFC35BD6-760E-4A93-A0CC-B8DFB341733D}" type="parTrans" cxnId="{6293F730-4DBA-44C7-A142-B87C1F86C55A}">
      <dgm:prSet/>
      <dgm:spPr/>
      <dgm:t>
        <a:bodyPr/>
        <a:lstStyle/>
        <a:p>
          <a:endParaRPr lang="en-US"/>
        </a:p>
      </dgm:t>
    </dgm:pt>
    <dgm:pt modelId="{A257E791-51C2-46BD-AD40-ABBCBBF9FE2F}" type="sibTrans" cxnId="{6293F730-4DBA-44C7-A142-B87C1F86C55A}">
      <dgm:prSet/>
      <dgm:spPr/>
      <dgm:t>
        <a:bodyPr/>
        <a:lstStyle/>
        <a:p>
          <a:endParaRPr lang="en-US"/>
        </a:p>
      </dgm:t>
    </dgm:pt>
    <dgm:pt modelId="{ACBF3134-FBD5-4C03-BF82-CA6217DD67BC}">
      <dgm:prSet/>
      <dgm:spPr/>
      <dgm:t>
        <a:bodyPr/>
        <a:lstStyle/>
        <a:p>
          <a:r>
            <a:rPr lang="ru-RU"/>
            <a:t>Счет-фактура (инвойс)</a:t>
          </a:r>
          <a:endParaRPr lang="en-US"/>
        </a:p>
      </dgm:t>
    </dgm:pt>
    <dgm:pt modelId="{7DBA6DB4-DFD5-422C-A890-3693CCCA3E3F}" type="parTrans" cxnId="{87801301-A2DB-4ABA-943E-19B13A722372}">
      <dgm:prSet/>
      <dgm:spPr/>
      <dgm:t>
        <a:bodyPr/>
        <a:lstStyle/>
        <a:p>
          <a:endParaRPr lang="en-US"/>
        </a:p>
      </dgm:t>
    </dgm:pt>
    <dgm:pt modelId="{EAF0B782-F474-4566-9F4A-C15619C96039}" type="sibTrans" cxnId="{87801301-A2DB-4ABA-943E-19B13A722372}">
      <dgm:prSet/>
      <dgm:spPr/>
      <dgm:t>
        <a:bodyPr/>
        <a:lstStyle/>
        <a:p>
          <a:endParaRPr lang="en-US"/>
        </a:p>
      </dgm:t>
    </dgm:pt>
    <dgm:pt modelId="{62D02B60-20AD-4890-88DD-FDCC3FA95173}">
      <dgm:prSet/>
      <dgm:spPr/>
      <dgm:t>
        <a:bodyPr/>
        <a:lstStyle/>
        <a:p>
          <a:r>
            <a:rPr lang="ru-RU" dirty="0"/>
            <a:t>Банковские платежные документы (если счет-фактура оплачен), другие платежные документы</a:t>
          </a:r>
          <a:endParaRPr lang="en-US" dirty="0"/>
        </a:p>
      </dgm:t>
    </dgm:pt>
    <dgm:pt modelId="{A4DD7FBE-7A8D-443B-8A90-ABC0C9652BF6}" type="parTrans" cxnId="{7C49F8EA-B42A-4060-A3A6-81EFE8F90DBB}">
      <dgm:prSet/>
      <dgm:spPr/>
      <dgm:t>
        <a:bodyPr/>
        <a:lstStyle/>
        <a:p>
          <a:endParaRPr lang="en-US"/>
        </a:p>
      </dgm:t>
    </dgm:pt>
    <dgm:pt modelId="{A725942B-D6F3-4C38-AD63-9CD8AB760D6B}" type="sibTrans" cxnId="{7C49F8EA-B42A-4060-A3A6-81EFE8F90DBB}">
      <dgm:prSet/>
      <dgm:spPr/>
      <dgm:t>
        <a:bodyPr/>
        <a:lstStyle/>
        <a:p>
          <a:endParaRPr lang="en-US"/>
        </a:p>
      </dgm:t>
    </dgm:pt>
    <dgm:pt modelId="{8D2D566C-ECA5-4105-ABF7-D4EEF9C88C92}">
      <dgm:prSet/>
      <dgm:spPr/>
      <dgm:t>
        <a:bodyPr/>
        <a:lstStyle/>
        <a:p>
          <a:r>
            <a:rPr lang="ru-RU"/>
            <a:t>Страховые документы в зависимости от условий сделки</a:t>
          </a:r>
          <a:endParaRPr lang="en-US"/>
        </a:p>
      </dgm:t>
    </dgm:pt>
    <dgm:pt modelId="{AB6EA07C-773C-46E5-8180-02CEC10A28C1}" type="parTrans" cxnId="{9BAF706C-B524-415B-9C9F-C656FE71F550}">
      <dgm:prSet/>
      <dgm:spPr/>
      <dgm:t>
        <a:bodyPr/>
        <a:lstStyle/>
        <a:p>
          <a:endParaRPr lang="en-US"/>
        </a:p>
      </dgm:t>
    </dgm:pt>
    <dgm:pt modelId="{9B1277D9-0DF5-4EB4-9CE6-1FA5F525D5AC}" type="sibTrans" cxnId="{9BAF706C-B524-415B-9C9F-C656FE71F550}">
      <dgm:prSet/>
      <dgm:spPr/>
      <dgm:t>
        <a:bodyPr/>
        <a:lstStyle/>
        <a:p>
          <a:endParaRPr lang="en-US"/>
        </a:p>
      </dgm:t>
    </dgm:pt>
    <dgm:pt modelId="{BBA80789-6007-4E50-84AE-DFB3AD5025DF}">
      <dgm:prSet/>
      <dgm:spPr/>
      <dgm:t>
        <a:bodyPr/>
        <a:lstStyle/>
        <a:p>
          <a:r>
            <a:rPr lang="ru-RU"/>
            <a:t>Договор по перевозке (договор транспортной экспедиции, если заключался), погрузке, выгрузке или перегрузке товаров, инвойс за перевозку, погрузку, выгрузку или перегрузку товаров в зависимости от условий сделки</a:t>
          </a:r>
          <a:endParaRPr lang="en-US"/>
        </a:p>
      </dgm:t>
    </dgm:pt>
    <dgm:pt modelId="{B1E2D3A4-0356-4A16-8118-7DDD2525FA1D}" type="parTrans" cxnId="{162F65D5-3EE8-4ED8-998B-53D1591C6A2F}">
      <dgm:prSet/>
      <dgm:spPr/>
      <dgm:t>
        <a:bodyPr/>
        <a:lstStyle/>
        <a:p>
          <a:endParaRPr lang="en-US"/>
        </a:p>
      </dgm:t>
    </dgm:pt>
    <dgm:pt modelId="{4F170CFC-B33A-4628-8B7A-DD444F9890EE}" type="sibTrans" cxnId="{162F65D5-3EE8-4ED8-998B-53D1591C6A2F}">
      <dgm:prSet/>
      <dgm:spPr/>
      <dgm:t>
        <a:bodyPr/>
        <a:lstStyle/>
        <a:p>
          <a:endParaRPr lang="en-US"/>
        </a:p>
      </dgm:t>
    </dgm:pt>
    <dgm:pt modelId="{F284F36A-6F3F-4844-8B86-9B0DF77444B7}">
      <dgm:prSet/>
      <dgm:spPr/>
      <dgm:t>
        <a:bodyPr/>
        <a:lstStyle/>
        <a:p>
          <a:r>
            <a:rPr lang="ru-RU"/>
            <a:t>Договор об оказании посреднических услуг (агентский договор, др.), инвойсы, банковские платежные документы за оказание посреднических услуг в зависимости от условий сделки</a:t>
          </a:r>
          <a:endParaRPr lang="en-US"/>
        </a:p>
      </dgm:t>
    </dgm:pt>
    <dgm:pt modelId="{BFEA70E6-C7A0-459A-8D9E-26AF32EF66C7}" type="parTrans" cxnId="{C66D294C-5D2C-466C-B320-FE35B6542716}">
      <dgm:prSet/>
      <dgm:spPr/>
      <dgm:t>
        <a:bodyPr/>
        <a:lstStyle/>
        <a:p>
          <a:endParaRPr lang="en-US"/>
        </a:p>
      </dgm:t>
    </dgm:pt>
    <dgm:pt modelId="{F9D7C4DA-6C5B-4DDD-8A45-9B630190C30A}" type="sibTrans" cxnId="{C66D294C-5D2C-466C-B320-FE35B6542716}">
      <dgm:prSet/>
      <dgm:spPr/>
      <dgm:t>
        <a:bodyPr/>
        <a:lstStyle/>
        <a:p>
          <a:endParaRPr lang="en-US"/>
        </a:p>
      </dgm:t>
    </dgm:pt>
    <dgm:pt modelId="{681AA4CF-6A5A-49A3-AE0A-D93487E9D466}">
      <dgm:prSet/>
      <dgm:spPr/>
      <dgm:t>
        <a:bodyPr/>
        <a:lstStyle/>
        <a:p>
          <a:r>
            <a:rPr lang="ru-RU" dirty="0"/>
            <a:t>Лицензионный договор, счет-фактура, банковские платежные документы, бухгалтерские и другие документы, содержащие сведения о платежах за использование объектов интеллектуальной собственности (если указанные платежи предусмотрены)</a:t>
          </a:r>
          <a:endParaRPr lang="en-US" dirty="0"/>
        </a:p>
      </dgm:t>
    </dgm:pt>
    <dgm:pt modelId="{9D426F60-B4BA-4413-8E47-D7480D7B22C9}" type="parTrans" cxnId="{56A1A98D-BCC1-4A78-8213-9E78C81FA859}">
      <dgm:prSet/>
      <dgm:spPr/>
      <dgm:t>
        <a:bodyPr/>
        <a:lstStyle/>
        <a:p>
          <a:endParaRPr lang="en-US"/>
        </a:p>
      </dgm:t>
    </dgm:pt>
    <dgm:pt modelId="{072B209B-134C-4E36-8B1A-02BAF5B4FDCB}" type="sibTrans" cxnId="{56A1A98D-BCC1-4A78-8213-9E78C81FA859}">
      <dgm:prSet/>
      <dgm:spPr/>
      <dgm:t>
        <a:bodyPr/>
        <a:lstStyle/>
        <a:p>
          <a:endParaRPr lang="en-US"/>
        </a:p>
      </dgm:t>
    </dgm:pt>
    <dgm:pt modelId="{B968B8A7-84EE-42CA-948D-7838BDE80E97}">
      <dgm:prSet/>
      <dgm:spPr/>
      <dgm:t>
        <a:bodyPr/>
        <a:lstStyle/>
        <a:p>
          <a:r>
            <a:rPr lang="ru-RU" dirty="0"/>
            <a:t>Другие документы и сведения: Прайс , Коммерческое предложение, экспортная ДТ</a:t>
          </a:r>
          <a:endParaRPr lang="en-US" dirty="0"/>
        </a:p>
      </dgm:t>
    </dgm:pt>
    <dgm:pt modelId="{3C8DC56A-0625-4869-A4A1-4DDDC15886B3}" type="parTrans" cxnId="{3F9B6EF2-EB43-4A35-8F74-F3BE19F5E083}">
      <dgm:prSet/>
      <dgm:spPr/>
      <dgm:t>
        <a:bodyPr/>
        <a:lstStyle/>
        <a:p>
          <a:endParaRPr lang="en-US"/>
        </a:p>
      </dgm:t>
    </dgm:pt>
    <dgm:pt modelId="{6129C51F-2466-43CB-97A8-0927408AD15E}" type="sibTrans" cxnId="{3F9B6EF2-EB43-4A35-8F74-F3BE19F5E083}">
      <dgm:prSet/>
      <dgm:spPr/>
      <dgm:t>
        <a:bodyPr/>
        <a:lstStyle/>
        <a:p>
          <a:endParaRPr lang="en-US"/>
        </a:p>
      </dgm:t>
    </dgm:pt>
    <dgm:pt modelId="{4517D5E0-6379-449C-9528-CB2BD2E3BDAC}" type="pres">
      <dgm:prSet presAssocID="{66D895A0-CE46-46F3-91E6-B3716C556605}" presName="root" presStyleCnt="0">
        <dgm:presLayoutVars>
          <dgm:dir/>
          <dgm:resizeHandles val="exact"/>
        </dgm:presLayoutVars>
      </dgm:prSet>
      <dgm:spPr/>
    </dgm:pt>
    <dgm:pt modelId="{3BA469A3-FF74-4BA7-BDC4-D3FCDBB0911A}" type="pres">
      <dgm:prSet presAssocID="{3244CFAC-6D44-40B8-9EBC-E3D05E3F56DF}" presName="compNode" presStyleCnt="0"/>
      <dgm:spPr/>
    </dgm:pt>
    <dgm:pt modelId="{4E845E55-5147-441E-8C75-7BD845C9DFA8}" type="pres">
      <dgm:prSet presAssocID="{3244CFAC-6D44-40B8-9EBC-E3D05E3F56DF}" presName="bgRect" presStyleLbl="bgShp" presStyleIdx="0" presStyleCnt="8"/>
      <dgm:spPr/>
    </dgm:pt>
    <dgm:pt modelId="{6C10B8EB-87C6-4FB5-97AE-E47C789D7250}" type="pres">
      <dgm:prSet presAssocID="{3244CFAC-6D44-40B8-9EBC-E3D05E3F56D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F10A512-D800-44B8-831C-E220F190A2DD}" type="pres">
      <dgm:prSet presAssocID="{3244CFAC-6D44-40B8-9EBC-E3D05E3F56DF}" presName="spaceRect" presStyleCnt="0"/>
      <dgm:spPr/>
    </dgm:pt>
    <dgm:pt modelId="{A5E5105D-DD98-4B44-90D8-3A6A0FCF7D02}" type="pres">
      <dgm:prSet presAssocID="{3244CFAC-6D44-40B8-9EBC-E3D05E3F56DF}" presName="parTx" presStyleLbl="revTx" presStyleIdx="0" presStyleCnt="8">
        <dgm:presLayoutVars>
          <dgm:chMax val="0"/>
          <dgm:chPref val="0"/>
        </dgm:presLayoutVars>
      </dgm:prSet>
      <dgm:spPr/>
    </dgm:pt>
    <dgm:pt modelId="{31E1BE77-F303-4DBA-A9E4-C716FFC45128}" type="pres">
      <dgm:prSet presAssocID="{A257E791-51C2-46BD-AD40-ABBCBBF9FE2F}" presName="sibTrans" presStyleCnt="0"/>
      <dgm:spPr/>
    </dgm:pt>
    <dgm:pt modelId="{5FC54E82-0A0C-4BAC-9310-AA37E1E34FCA}" type="pres">
      <dgm:prSet presAssocID="{ACBF3134-FBD5-4C03-BF82-CA6217DD67BC}" presName="compNode" presStyleCnt="0"/>
      <dgm:spPr/>
    </dgm:pt>
    <dgm:pt modelId="{C10CD92C-CF44-4217-ADFA-A8D5FF6D800E}" type="pres">
      <dgm:prSet presAssocID="{ACBF3134-FBD5-4C03-BF82-CA6217DD67BC}" presName="bgRect" presStyleLbl="bgShp" presStyleIdx="1" presStyleCnt="8"/>
      <dgm:spPr/>
    </dgm:pt>
    <dgm:pt modelId="{49F25474-23A7-45B1-B711-BEAFE33DA73A}" type="pres">
      <dgm:prSet presAssocID="{ACBF3134-FBD5-4C03-BF82-CA6217DD67B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8E225F28-C033-4ED8-A8C0-57F72C7918B2}" type="pres">
      <dgm:prSet presAssocID="{ACBF3134-FBD5-4C03-BF82-CA6217DD67BC}" presName="spaceRect" presStyleCnt="0"/>
      <dgm:spPr/>
    </dgm:pt>
    <dgm:pt modelId="{1276AFB0-5667-48C7-857A-8AAE8955C478}" type="pres">
      <dgm:prSet presAssocID="{ACBF3134-FBD5-4C03-BF82-CA6217DD67BC}" presName="parTx" presStyleLbl="revTx" presStyleIdx="1" presStyleCnt="8">
        <dgm:presLayoutVars>
          <dgm:chMax val="0"/>
          <dgm:chPref val="0"/>
        </dgm:presLayoutVars>
      </dgm:prSet>
      <dgm:spPr/>
    </dgm:pt>
    <dgm:pt modelId="{A23DA75A-878B-41BA-A183-BC258A59B90D}" type="pres">
      <dgm:prSet presAssocID="{EAF0B782-F474-4566-9F4A-C15619C96039}" presName="sibTrans" presStyleCnt="0"/>
      <dgm:spPr/>
    </dgm:pt>
    <dgm:pt modelId="{70F38D67-E84A-44F0-A59E-BC3F7EB7648A}" type="pres">
      <dgm:prSet presAssocID="{62D02B60-20AD-4890-88DD-FDCC3FA95173}" presName="compNode" presStyleCnt="0"/>
      <dgm:spPr/>
    </dgm:pt>
    <dgm:pt modelId="{570845D2-E75B-40B5-9AFE-F8C4AB31FB30}" type="pres">
      <dgm:prSet presAssocID="{62D02B60-20AD-4890-88DD-FDCC3FA95173}" presName="bgRect" presStyleLbl="bgShp" presStyleIdx="2" presStyleCnt="8" custScaleY="207757"/>
      <dgm:spPr/>
    </dgm:pt>
    <dgm:pt modelId="{4C7E668C-546B-4758-9385-C86C9A2E649B}" type="pres">
      <dgm:prSet presAssocID="{62D02B60-20AD-4890-88DD-FDCC3FA9517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43AB2F8C-A82D-4AFA-BFD5-E0BE15A6A9BC}" type="pres">
      <dgm:prSet presAssocID="{62D02B60-20AD-4890-88DD-FDCC3FA95173}" presName="spaceRect" presStyleCnt="0"/>
      <dgm:spPr/>
    </dgm:pt>
    <dgm:pt modelId="{C0F21532-A30B-4231-829B-2F03C3B0B712}" type="pres">
      <dgm:prSet presAssocID="{62D02B60-20AD-4890-88DD-FDCC3FA95173}" presName="parTx" presStyleLbl="revTx" presStyleIdx="2" presStyleCnt="8">
        <dgm:presLayoutVars>
          <dgm:chMax val="0"/>
          <dgm:chPref val="0"/>
        </dgm:presLayoutVars>
      </dgm:prSet>
      <dgm:spPr/>
    </dgm:pt>
    <dgm:pt modelId="{D100695B-DDE6-402C-A953-9C7820FBA9AC}" type="pres">
      <dgm:prSet presAssocID="{A725942B-D6F3-4C38-AD63-9CD8AB760D6B}" presName="sibTrans" presStyleCnt="0"/>
      <dgm:spPr/>
    </dgm:pt>
    <dgm:pt modelId="{E016D001-8CAB-41C9-B61F-469FC2C697FD}" type="pres">
      <dgm:prSet presAssocID="{8D2D566C-ECA5-4105-ABF7-D4EEF9C88C92}" presName="compNode" presStyleCnt="0"/>
      <dgm:spPr/>
    </dgm:pt>
    <dgm:pt modelId="{65514C6A-77E7-4BB8-AAC3-5EFE6AC3451D}" type="pres">
      <dgm:prSet presAssocID="{8D2D566C-ECA5-4105-ABF7-D4EEF9C88C92}" presName="bgRect" presStyleLbl="bgShp" presStyleIdx="3" presStyleCnt="8"/>
      <dgm:spPr/>
    </dgm:pt>
    <dgm:pt modelId="{D6621FF9-92A0-4291-ACAE-1185B3150563}" type="pres">
      <dgm:prSet presAssocID="{8D2D566C-ECA5-4105-ABF7-D4EEF9C88C9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4B9920D-4442-415B-84F4-D7177DDA8C66}" type="pres">
      <dgm:prSet presAssocID="{8D2D566C-ECA5-4105-ABF7-D4EEF9C88C92}" presName="spaceRect" presStyleCnt="0"/>
      <dgm:spPr/>
    </dgm:pt>
    <dgm:pt modelId="{3047CABE-9C8B-4E14-B74F-98AB37B86882}" type="pres">
      <dgm:prSet presAssocID="{8D2D566C-ECA5-4105-ABF7-D4EEF9C88C92}" presName="parTx" presStyleLbl="revTx" presStyleIdx="3" presStyleCnt="8">
        <dgm:presLayoutVars>
          <dgm:chMax val="0"/>
          <dgm:chPref val="0"/>
        </dgm:presLayoutVars>
      </dgm:prSet>
      <dgm:spPr/>
    </dgm:pt>
    <dgm:pt modelId="{8DBBF839-84D2-4341-B646-43C748477EC4}" type="pres">
      <dgm:prSet presAssocID="{9B1277D9-0DF5-4EB4-9CE6-1FA5F525D5AC}" presName="sibTrans" presStyleCnt="0"/>
      <dgm:spPr/>
    </dgm:pt>
    <dgm:pt modelId="{A599C1C4-C075-4AFD-9BFF-8AD16882EB8D}" type="pres">
      <dgm:prSet presAssocID="{BBA80789-6007-4E50-84AE-DFB3AD5025DF}" presName="compNode" presStyleCnt="0"/>
      <dgm:spPr/>
    </dgm:pt>
    <dgm:pt modelId="{6428CF0F-48C9-4E45-836F-0832C049B77D}" type="pres">
      <dgm:prSet presAssocID="{BBA80789-6007-4E50-84AE-DFB3AD5025DF}" presName="bgRect" presStyleLbl="bgShp" presStyleIdx="4" presStyleCnt="8" custScaleY="207952"/>
      <dgm:spPr/>
    </dgm:pt>
    <dgm:pt modelId="{0B1A3141-2437-4D9B-A4FC-C3B933F4880A}" type="pres">
      <dgm:prSet presAssocID="{BBA80789-6007-4E50-84AE-DFB3AD5025D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571B2E68-D329-4B92-9C6F-67FA0D30F7AA}" type="pres">
      <dgm:prSet presAssocID="{BBA80789-6007-4E50-84AE-DFB3AD5025DF}" presName="spaceRect" presStyleCnt="0"/>
      <dgm:spPr/>
    </dgm:pt>
    <dgm:pt modelId="{E796AC95-E49A-4D8D-B47E-22FFCA540E54}" type="pres">
      <dgm:prSet presAssocID="{BBA80789-6007-4E50-84AE-DFB3AD5025DF}" presName="parTx" presStyleLbl="revTx" presStyleIdx="4" presStyleCnt="8">
        <dgm:presLayoutVars>
          <dgm:chMax val="0"/>
          <dgm:chPref val="0"/>
        </dgm:presLayoutVars>
      </dgm:prSet>
      <dgm:spPr/>
    </dgm:pt>
    <dgm:pt modelId="{56C74B3C-AAEF-4DA5-AA3E-948A551648D5}" type="pres">
      <dgm:prSet presAssocID="{4F170CFC-B33A-4628-8B7A-DD444F9890EE}" presName="sibTrans" presStyleCnt="0"/>
      <dgm:spPr/>
    </dgm:pt>
    <dgm:pt modelId="{10773A5F-4FC3-45CA-9912-5F2D93A62FC8}" type="pres">
      <dgm:prSet presAssocID="{F284F36A-6F3F-4844-8B86-9B0DF77444B7}" presName="compNode" presStyleCnt="0"/>
      <dgm:spPr/>
    </dgm:pt>
    <dgm:pt modelId="{FB7469DE-8EE0-4828-97D6-49BB8251B844}" type="pres">
      <dgm:prSet presAssocID="{F284F36A-6F3F-4844-8B86-9B0DF77444B7}" presName="bgRect" presStyleLbl="bgShp" presStyleIdx="5" presStyleCnt="8" custScaleY="140754"/>
      <dgm:spPr/>
    </dgm:pt>
    <dgm:pt modelId="{9A1AF3EC-E137-4F57-B32D-4BF25CFCF818}" type="pres">
      <dgm:prSet presAssocID="{F284F36A-6F3F-4844-8B86-9B0DF77444B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9605B7B2-603C-4C34-9B4E-27FB073D1BA4}" type="pres">
      <dgm:prSet presAssocID="{F284F36A-6F3F-4844-8B86-9B0DF77444B7}" presName="spaceRect" presStyleCnt="0"/>
      <dgm:spPr/>
    </dgm:pt>
    <dgm:pt modelId="{5CA7C085-096A-4A5A-A732-6FC5EE375738}" type="pres">
      <dgm:prSet presAssocID="{F284F36A-6F3F-4844-8B86-9B0DF77444B7}" presName="parTx" presStyleLbl="revTx" presStyleIdx="5" presStyleCnt="8">
        <dgm:presLayoutVars>
          <dgm:chMax val="0"/>
          <dgm:chPref val="0"/>
        </dgm:presLayoutVars>
      </dgm:prSet>
      <dgm:spPr/>
    </dgm:pt>
    <dgm:pt modelId="{00AF6A5D-5BC4-49E3-92C0-A783B9A1A41E}" type="pres">
      <dgm:prSet presAssocID="{F9D7C4DA-6C5B-4DDD-8A45-9B630190C30A}" presName="sibTrans" presStyleCnt="0"/>
      <dgm:spPr/>
    </dgm:pt>
    <dgm:pt modelId="{F3C463B2-0B15-44FC-A2DB-FA9D945557C6}" type="pres">
      <dgm:prSet presAssocID="{681AA4CF-6A5A-49A3-AE0A-D93487E9D466}" presName="compNode" presStyleCnt="0"/>
      <dgm:spPr/>
    </dgm:pt>
    <dgm:pt modelId="{DBE74DDC-27C8-43BF-827B-34B4447A4027}" type="pres">
      <dgm:prSet presAssocID="{681AA4CF-6A5A-49A3-AE0A-D93487E9D466}" presName="bgRect" presStyleLbl="bgShp" presStyleIdx="6" presStyleCnt="8" custScaleY="253429"/>
      <dgm:spPr/>
    </dgm:pt>
    <dgm:pt modelId="{9C592502-8436-4E7F-9059-5274F06E7F90}" type="pres">
      <dgm:prSet presAssocID="{681AA4CF-6A5A-49A3-AE0A-D93487E9D46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25BC047-279B-41AA-8597-68C364A1B83F}" type="pres">
      <dgm:prSet presAssocID="{681AA4CF-6A5A-49A3-AE0A-D93487E9D466}" presName="spaceRect" presStyleCnt="0"/>
      <dgm:spPr/>
    </dgm:pt>
    <dgm:pt modelId="{818833D6-BD18-417B-B2F2-EDAE639D5F79}" type="pres">
      <dgm:prSet presAssocID="{681AA4CF-6A5A-49A3-AE0A-D93487E9D466}" presName="parTx" presStyleLbl="revTx" presStyleIdx="6" presStyleCnt="8">
        <dgm:presLayoutVars>
          <dgm:chMax val="0"/>
          <dgm:chPref val="0"/>
        </dgm:presLayoutVars>
      </dgm:prSet>
      <dgm:spPr/>
    </dgm:pt>
    <dgm:pt modelId="{F3B6B481-4CC1-421E-B78A-36A13A053250}" type="pres">
      <dgm:prSet presAssocID="{072B209B-134C-4E36-8B1A-02BAF5B4FDCB}" presName="sibTrans" presStyleCnt="0"/>
      <dgm:spPr/>
    </dgm:pt>
    <dgm:pt modelId="{BB3F0908-658C-4587-A9AF-C2AE0979A0C3}" type="pres">
      <dgm:prSet presAssocID="{B968B8A7-84EE-42CA-948D-7838BDE80E97}" presName="compNode" presStyleCnt="0"/>
      <dgm:spPr/>
    </dgm:pt>
    <dgm:pt modelId="{FBBC6CBA-CC1C-48CC-A236-D10B4C14DC58}" type="pres">
      <dgm:prSet presAssocID="{B968B8A7-84EE-42CA-948D-7838BDE80E97}" presName="bgRect" presStyleLbl="bgShp" presStyleIdx="7" presStyleCnt="8" custScaleY="145422"/>
      <dgm:spPr/>
    </dgm:pt>
    <dgm:pt modelId="{ABEFDC5B-A7AD-4583-A921-A87457A651AB}" type="pres">
      <dgm:prSet presAssocID="{B968B8A7-84EE-42CA-948D-7838BDE80E97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EC270CA2-9575-41C2-894F-6F1C6C8A2357}" type="pres">
      <dgm:prSet presAssocID="{B968B8A7-84EE-42CA-948D-7838BDE80E97}" presName="spaceRect" presStyleCnt="0"/>
      <dgm:spPr/>
    </dgm:pt>
    <dgm:pt modelId="{DC17ABE6-C573-4280-8A29-2114639EC7F5}" type="pres">
      <dgm:prSet presAssocID="{B968B8A7-84EE-42CA-948D-7838BDE80E97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87801301-A2DB-4ABA-943E-19B13A722372}" srcId="{66D895A0-CE46-46F3-91E6-B3716C556605}" destId="{ACBF3134-FBD5-4C03-BF82-CA6217DD67BC}" srcOrd="1" destOrd="0" parTransId="{7DBA6DB4-DFD5-422C-A890-3693CCCA3E3F}" sibTransId="{EAF0B782-F474-4566-9F4A-C15619C96039}"/>
    <dgm:cxn modelId="{BDE4A427-C147-4830-AF17-C3A588E3B4F3}" type="presOf" srcId="{F284F36A-6F3F-4844-8B86-9B0DF77444B7}" destId="{5CA7C085-096A-4A5A-A732-6FC5EE375738}" srcOrd="0" destOrd="0" presId="urn:microsoft.com/office/officeart/2018/2/layout/IconVerticalSolidList"/>
    <dgm:cxn modelId="{59FB332E-B180-4205-93B3-54560255AB43}" type="presOf" srcId="{8D2D566C-ECA5-4105-ABF7-D4EEF9C88C92}" destId="{3047CABE-9C8B-4E14-B74F-98AB37B86882}" srcOrd="0" destOrd="0" presId="urn:microsoft.com/office/officeart/2018/2/layout/IconVerticalSolidList"/>
    <dgm:cxn modelId="{8F023330-970F-4720-B631-0FBE20F99ACB}" type="presOf" srcId="{ACBF3134-FBD5-4C03-BF82-CA6217DD67BC}" destId="{1276AFB0-5667-48C7-857A-8AAE8955C478}" srcOrd="0" destOrd="0" presId="urn:microsoft.com/office/officeart/2018/2/layout/IconVerticalSolidList"/>
    <dgm:cxn modelId="{6293F730-4DBA-44C7-A142-B87C1F86C55A}" srcId="{66D895A0-CE46-46F3-91E6-B3716C556605}" destId="{3244CFAC-6D44-40B8-9EBC-E3D05E3F56DF}" srcOrd="0" destOrd="0" parTransId="{BFC35BD6-760E-4A93-A0CC-B8DFB341733D}" sibTransId="{A257E791-51C2-46BD-AD40-ABBCBBF9FE2F}"/>
    <dgm:cxn modelId="{321CB932-5A37-4169-B3EE-46649318F656}" type="presOf" srcId="{B968B8A7-84EE-42CA-948D-7838BDE80E97}" destId="{DC17ABE6-C573-4280-8A29-2114639EC7F5}" srcOrd="0" destOrd="0" presId="urn:microsoft.com/office/officeart/2018/2/layout/IconVerticalSolidList"/>
    <dgm:cxn modelId="{1D01A534-AFE7-4CEF-84DE-64C0AD83CE5B}" type="presOf" srcId="{3244CFAC-6D44-40B8-9EBC-E3D05E3F56DF}" destId="{A5E5105D-DD98-4B44-90D8-3A6A0FCF7D02}" srcOrd="0" destOrd="0" presId="urn:microsoft.com/office/officeart/2018/2/layout/IconVerticalSolidList"/>
    <dgm:cxn modelId="{82DA5440-D7D3-45FB-A210-614930EB734A}" type="presOf" srcId="{BBA80789-6007-4E50-84AE-DFB3AD5025DF}" destId="{E796AC95-E49A-4D8D-B47E-22FFCA540E54}" srcOrd="0" destOrd="0" presId="urn:microsoft.com/office/officeart/2018/2/layout/IconVerticalSolidList"/>
    <dgm:cxn modelId="{C66D294C-5D2C-466C-B320-FE35B6542716}" srcId="{66D895A0-CE46-46F3-91E6-B3716C556605}" destId="{F284F36A-6F3F-4844-8B86-9B0DF77444B7}" srcOrd="5" destOrd="0" parTransId="{BFEA70E6-C7A0-459A-8D9E-26AF32EF66C7}" sibTransId="{F9D7C4DA-6C5B-4DDD-8A45-9B630190C30A}"/>
    <dgm:cxn modelId="{9BAF706C-B524-415B-9C9F-C656FE71F550}" srcId="{66D895A0-CE46-46F3-91E6-B3716C556605}" destId="{8D2D566C-ECA5-4105-ABF7-D4EEF9C88C92}" srcOrd="3" destOrd="0" parTransId="{AB6EA07C-773C-46E5-8180-02CEC10A28C1}" sibTransId="{9B1277D9-0DF5-4EB4-9CE6-1FA5F525D5AC}"/>
    <dgm:cxn modelId="{56A1A98D-BCC1-4A78-8213-9E78C81FA859}" srcId="{66D895A0-CE46-46F3-91E6-B3716C556605}" destId="{681AA4CF-6A5A-49A3-AE0A-D93487E9D466}" srcOrd="6" destOrd="0" parTransId="{9D426F60-B4BA-4413-8E47-D7480D7B22C9}" sibTransId="{072B209B-134C-4E36-8B1A-02BAF5B4FDCB}"/>
    <dgm:cxn modelId="{B055569F-5495-4617-9C05-41BA5A7C1537}" type="presOf" srcId="{62D02B60-20AD-4890-88DD-FDCC3FA95173}" destId="{C0F21532-A30B-4231-829B-2F03C3B0B712}" srcOrd="0" destOrd="0" presId="urn:microsoft.com/office/officeart/2018/2/layout/IconVerticalSolidList"/>
    <dgm:cxn modelId="{C69DB1B0-D12D-40EF-A3B7-48D47802C5E4}" type="presOf" srcId="{681AA4CF-6A5A-49A3-AE0A-D93487E9D466}" destId="{818833D6-BD18-417B-B2F2-EDAE639D5F79}" srcOrd="0" destOrd="0" presId="urn:microsoft.com/office/officeart/2018/2/layout/IconVerticalSolidList"/>
    <dgm:cxn modelId="{5EF2D0C0-B500-44E1-9E79-CAEABD65A27D}" type="presOf" srcId="{66D895A0-CE46-46F3-91E6-B3716C556605}" destId="{4517D5E0-6379-449C-9528-CB2BD2E3BDAC}" srcOrd="0" destOrd="0" presId="urn:microsoft.com/office/officeart/2018/2/layout/IconVerticalSolidList"/>
    <dgm:cxn modelId="{162F65D5-3EE8-4ED8-998B-53D1591C6A2F}" srcId="{66D895A0-CE46-46F3-91E6-B3716C556605}" destId="{BBA80789-6007-4E50-84AE-DFB3AD5025DF}" srcOrd="4" destOrd="0" parTransId="{B1E2D3A4-0356-4A16-8118-7DDD2525FA1D}" sibTransId="{4F170CFC-B33A-4628-8B7A-DD444F9890EE}"/>
    <dgm:cxn modelId="{7C49F8EA-B42A-4060-A3A6-81EFE8F90DBB}" srcId="{66D895A0-CE46-46F3-91E6-B3716C556605}" destId="{62D02B60-20AD-4890-88DD-FDCC3FA95173}" srcOrd="2" destOrd="0" parTransId="{A4DD7FBE-7A8D-443B-8A90-ABC0C9652BF6}" sibTransId="{A725942B-D6F3-4C38-AD63-9CD8AB760D6B}"/>
    <dgm:cxn modelId="{3F9B6EF2-EB43-4A35-8F74-F3BE19F5E083}" srcId="{66D895A0-CE46-46F3-91E6-B3716C556605}" destId="{B968B8A7-84EE-42CA-948D-7838BDE80E97}" srcOrd="7" destOrd="0" parTransId="{3C8DC56A-0625-4869-A4A1-4DDDC15886B3}" sibTransId="{6129C51F-2466-43CB-97A8-0927408AD15E}"/>
    <dgm:cxn modelId="{FB4A793D-2D8A-48C4-B348-228115B56815}" type="presParOf" srcId="{4517D5E0-6379-449C-9528-CB2BD2E3BDAC}" destId="{3BA469A3-FF74-4BA7-BDC4-D3FCDBB0911A}" srcOrd="0" destOrd="0" presId="urn:microsoft.com/office/officeart/2018/2/layout/IconVerticalSolidList"/>
    <dgm:cxn modelId="{7D562709-5F86-45C5-8E85-5A0F3D083458}" type="presParOf" srcId="{3BA469A3-FF74-4BA7-BDC4-D3FCDBB0911A}" destId="{4E845E55-5147-441E-8C75-7BD845C9DFA8}" srcOrd="0" destOrd="0" presId="urn:microsoft.com/office/officeart/2018/2/layout/IconVerticalSolidList"/>
    <dgm:cxn modelId="{E2ABF64F-E3B4-411D-82BF-5D4D8FBF0C67}" type="presParOf" srcId="{3BA469A3-FF74-4BA7-BDC4-D3FCDBB0911A}" destId="{6C10B8EB-87C6-4FB5-97AE-E47C789D7250}" srcOrd="1" destOrd="0" presId="urn:microsoft.com/office/officeart/2018/2/layout/IconVerticalSolidList"/>
    <dgm:cxn modelId="{A716F07D-E916-40D1-A647-9B17D450675A}" type="presParOf" srcId="{3BA469A3-FF74-4BA7-BDC4-D3FCDBB0911A}" destId="{6F10A512-D800-44B8-831C-E220F190A2DD}" srcOrd="2" destOrd="0" presId="urn:microsoft.com/office/officeart/2018/2/layout/IconVerticalSolidList"/>
    <dgm:cxn modelId="{C9F2DB54-285D-431B-9B30-71A823994132}" type="presParOf" srcId="{3BA469A3-FF74-4BA7-BDC4-D3FCDBB0911A}" destId="{A5E5105D-DD98-4B44-90D8-3A6A0FCF7D02}" srcOrd="3" destOrd="0" presId="urn:microsoft.com/office/officeart/2018/2/layout/IconVerticalSolidList"/>
    <dgm:cxn modelId="{6D7BBDC9-D052-41BD-B49F-221B703B5B4D}" type="presParOf" srcId="{4517D5E0-6379-449C-9528-CB2BD2E3BDAC}" destId="{31E1BE77-F303-4DBA-A9E4-C716FFC45128}" srcOrd="1" destOrd="0" presId="urn:microsoft.com/office/officeart/2018/2/layout/IconVerticalSolidList"/>
    <dgm:cxn modelId="{3AC5A094-7FCA-44BE-94F4-AB57DB68FD6F}" type="presParOf" srcId="{4517D5E0-6379-449C-9528-CB2BD2E3BDAC}" destId="{5FC54E82-0A0C-4BAC-9310-AA37E1E34FCA}" srcOrd="2" destOrd="0" presId="urn:microsoft.com/office/officeart/2018/2/layout/IconVerticalSolidList"/>
    <dgm:cxn modelId="{3BF21F26-2506-4C33-9511-7A360152B7A2}" type="presParOf" srcId="{5FC54E82-0A0C-4BAC-9310-AA37E1E34FCA}" destId="{C10CD92C-CF44-4217-ADFA-A8D5FF6D800E}" srcOrd="0" destOrd="0" presId="urn:microsoft.com/office/officeart/2018/2/layout/IconVerticalSolidList"/>
    <dgm:cxn modelId="{1C14DEBF-B67B-4E3B-A176-F0E9E36BAD05}" type="presParOf" srcId="{5FC54E82-0A0C-4BAC-9310-AA37E1E34FCA}" destId="{49F25474-23A7-45B1-B711-BEAFE33DA73A}" srcOrd="1" destOrd="0" presId="urn:microsoft.com/office/officeart/2018/2/layout/IconVerticalSolidList"/>
    <dgm:cxn modelId="{C03675B6-E662-4AA0-8BDD-A75C4123117F}" type="presParOf" srcId="{5FC54E82-0A0C-4BAC-9310-AA37E1E34FCA}" destId="{8E225F28-C033-4ED8-A8C0-57F72C7918B2}" srcOrd="2" destOrd="0" presId="urn:microsoft.com/office/officeart/2018/2/layout/IconVerticalSolidList"/>
    <dgm:cxn modelId="{548CAA92-6F2E-445F-917D-36ADE7A5DB8D}" type="presParOf" srcId="{5FC54E82-0A0C-4BAC-9310-AA37E1E34FCA}" destId="{1276AFB0-5667-48C7-857A-8AAE8955C478}" srcOrd="3" destOrd="0" presId="urn:microsoft.com/office/officeart/2018/2/layout/IconVerticalSolidList"/>
    <dgm:cxn modelId="{7A980038-C175-46F8-834D-FEC281882E07}" type="presParOf" srcId="{4517D5E0-6379-449C-9528-CB2BD2E3BDAC}" destId="{A23DA75A-878B-41BA-A183-BC258A59B90D}" srcOrd="3" destOrd="0" presId="urn:microsoft.com/office/officeart/2018/2/layout/IconVerticalSolidList"/>
    <dgm:cxn modelId="{4914ACF3-8732-4A88-B18E-17BB76FDE741}" type="presParOf" srcId="{4517D5E0-6379-449C-9528-CB2BD2E3BDAC}" destId="{70F38D67-E84A-44F0-A59E-BC3F7EB7648A}" srcOrd="4" destOrd="0" presId="urn:microsoft.com/office/officeart/2018/2/layout/IconVerticalSolidList"/>
    <dgm:cxn modelId="{99A5C11C-EE4D-49E6-8CB2-A6C790FADE77}" type="presParOf" srcId="{70F38D67-E84A-44F0-A59E-BC3F7EB7648A}" destId="{570845D2-E75B-40B5-9AFE-F8C4AB31FB30}" srcOrd="0" destOrd="0" presId="urn:microsoft.com/office/officeart/2018/2/layout/IconVerticalSolidList"/>
    <dgm:cxn modelId="{652D672B-7D14-4EF5-B3DA-9D9E06347E2C}" type="presParOf" srcId="{70F38D67-E84A-44F0-A59E-BC3F7EB7648A}" destId="{4C7E668C-546B-4758-9385-C86C9A2E649B}" srcOrd="1" destOrd="0" presId="urn:microsoft.com/office/officeart/2018/2/layout/IconVerticalSolidList"/>
    <dgm:cxn modelId="{A60076C3-CD42-482A-934E-4EB78805B8E3}" type="presParOf" srcId="{70F38D67-E84A-44F0-A59E-BC3F7EB7648A}" destId="{43AB2F8C-A82D-4AFA-BFD5-E0BE15A6A9BC}" srcOrd="2" destOrd="0" presId="urn:microsoft.com/office/officeart/2018/2/layout/IconVerticalSolidList"/>
    <dgm:cxn modelId="{6F534AAA-D219-4F8B-9287-8A47921C619E}" type="presParOf" srcId="{70F38D67-E84A-44F0-A59E-BC3F7EB7648A}" destId="{C0F21532-A30B-4231-829B-2F03C3B0B712}" srcOrd="3" destOrd="0" presId="urn:microsoft.com/office/officeart/2018/2/layout/IconVerticalSolidList"/>
    <dgm:cxn modelId="{70AA281F-BDE4-4984-9E02-539EF80CDF2D}" type="presParOf" srcId="{4517D5E0-6379-449C-9528-CB2BD2E3BDAC}" destId="{D100695B-DDE6-402C-A953-9C7820FBA9AC}" srcOrd="5" destOrd="0" presId="urn:microsoft.com/office/officeart/2018/2/layout/IconVerticalSolidList"/>
    <dgm:cxn modelId="{C98E2400-4525-4346-A222-687B8A737091}" type="presParOf" srcId="{4517D5E0-6379-449C-9528-CB2BD2E3BDAC}" destId="{E016D001-8CAB-41C9-B61F-469FC2C697FD}" srcOrd="6" destOrd="0" presId="urn:microsoft.com/office/officeart/2018/2/layout/IconVerticalSolidList"/>
    <dgm:cxn modelId="{39957E29-B61F-44D7-9011-C7006DE2B8D1}" type="presParOf" srcId="{E016D001-8CAB-41C9-B61F-469FC2C697FD}" destId="{65514C6A-77E7-4BB8-AAC3-5EFE6AC3451D}" srcOrd="0" destOrd="0" presId="urn:microsoft.com/office/officeart/2018/2/layout/IconVerticalSolidList"/>
    <dgm:cxn modelId="{573F4C6A-9444-4DA3-9F73-885C53DEB01B}" type="presParOf" srcId="{E016D001-8CAB-41C9-B61F-469FC2C697FD}" destId="{D6621FF9-92A0-4291-ACAE-1185B3150563}" srcOrd="1" destOrd="0" presId="urn:microsoft.com/office/officeart/2018/2/layout/IconVerticalSolidList"/>
    <dgm:cxn modelId="{E42561AE-ECF1-47BF-BA77-84BDD1857ABE}" type="presParOf" srcId="{E016D001-8CAB-41C9-B61F-469FC2C697FD}" destId="{C4B9920D-4442-415B-84F4-D7177DDA8C66}" srcOrd="2" destOrd="0" presId="urn:microsoft.com/office/officeart/2018/2/layout/IconVerticalSolidList"/>
    <dgm:cxn modelId="{F6D381EF-D0C7-410B-BAB9-D22A333A115E}" type="presParOf" srcId="{E016D001-8CAB-41C9-B61F-469FC2C697FD}" destId="{3047CABE-9C8B-4E14-B74F-98AB37B86882}" srcOrd="3" destOrd="0" presId="urn:microsoft.com/office/officeart/2018/2/layout/IconVerticalSolidList"/>
    <dgm:cxn modelId="{23F0119C-87B3-4AD9-9BAD-384FAB4CAEE2}" type="presParOf" srcId="{4517D5E0-6379-449C-9528-CB2BD2E3BDAC}" destId="{8DBBF839-84D2-4341-B646-43C748477EC4}" srcOrd="7" destOrd="0" presId="urn:microsoft.com/office/officeart/2018/2/layout/IconVerticalSolidList"/>
    <dgm:cxn modelId="{A963E4F0-2C7A-4E84-9772-2892BF362F80}" type="presParOf" srcId="{4517D5E0-6379-449C-9528-CB2BD2E3BDAC}" destId="{A599C1C4-C075-4AFD-9BFF-8AD16882EB8D}" srcOrd="8" destOrd="0" presId="urn:microsoft.com/office/officeart/2018/2/layout/IconVerticalSolidList"/>
    <dgm:cxn modelId="{2E9B41E4-C2C5-40FF-8B76-3A55FB236FBA}" type="presParOf" srcId="{A599C1C4-C075-4AFD-9BFF-8AD16882EB8D}" destId="{6428CF0F-48C9-4E45-836F-0832C049B77D}" srcOrd="0" destOrd="0" presId="urn:microsoft.com/office/officeart/2018/2/layout/IconVerticalSolidList"/>
    <dgm:cxn modelId="{85865DCF-EA2C-4275-8A27-F0C9A2C80780}" type="presParOf" srcId="{A599C1C4-C075-4AFD-9BFF-8AD16882EB8D}" destId="{0B1A3141-2437-4D9B-A4FC-C3B933F4880A}" srcOrd="1" destOrd="0" presId="urn:microsoft.com/office/officeart/2018/2/layout/IconVerticalSolidList"/>
    <dgm:cxn modelId="{15B16EEF-7709-4FB5-BDC7-FB1C1B0D5F84}" type="presParOf" srcId="{A599C1C4-C075-4AFD-9BFF-8AD16882EB8D}" destId="{571B2E68-D329-4B92-9C6F-67FA0D30F7AA}" srcOrd="2" destOrd="0" presId="urn:microsoft.com/office/officeart/2018/2/layout/IconVerticalSolidList"/>
    <dgm:cxn modelId="{394673CB-10B7-49EB-9190-E179B4355021}" type="presParOf" srcId="{A599C1C4-C075-4AFD-9BFF-8AD16882EB8D}" destId="{E796AC95-E49A-4D8D-B47E-22FFCA540E54}" srcOrd="3" destOrd="0" presId="urn:microsoft.com/office/officeart/2018/2/layout/IconVerticalSolidList"/>
    <dgm:cxn modelId="{FA6E5863-AE6B-4C85-9699-55C1AA72D6AB}" type="presParOf" srcId="{4517D5E0-6379-449C-9528-CB2BD2E3BDAC}" destId="{56C74B3C-AAEF-4DA5-AA3E-948A551648D5}" srcOrd="9" destOrd="0" presId="urn:microsoft.com/office/officeart/2018/2/layout/IconVerticalSolidList"/>
    <dgm:cxn modelId="{60959E38-D8FC-47F1-9FED-23D3FFE6F7B6}" type="presParOf" srcId="{4517D5E0-6379-449C-9528-CB2BD2E3BDAC}" destId="{10773A5F-4FC3-45CA-9912-5F2D93A62FC8}" srcOrd="10" destOrd="0" presId="urn:microsoft.com/office/officeart/2018/2/layout/IconVerticalSolidList"/>
    <dgm:cxn modelId="{D23B2C81-F9DC-4FAF-9785-A1D636B4FCE4}" type="presParOf" srcId="{10773A5F-4FC3-45CA-9912-5F2D93A62FC8}" destId="{FB7469DE-8EE0-4828-97D6-49BB8251B844}" srcOrd="0" destOrd="0" presId="urn:microsoft.com/office/officeart/2018/2/layout/IconVerticalSolidList"/>
    <dgm:cxn modelId="{E434A28F-DBB3-486D-A346-63C6C3C4CC2E}" type="presParOf" srcId="{10773A5F-4FC3-45CA-9912-5F2D93A62FC8}" destId="{9A1AF3EC-E137-4F57-B32D-4BF25CFCF818}" srcOrd="1" destOrd="0" presId="urn:microsoft.com/office/officeart/2018/2/layout/IconVerticalSolidList"/>
    <dgm:cxn modelId="{4F463BD9-DF01-4597-87E6-772693FC7B16}" type="presParOf" srcId="{10773A5F-4FC3-45CA-9912-5F2D93A62FC8}" destId="{9605B7B2-603C-4C34-9B4E-27FB073D1BA4}" srcOrd="2" destOrd="0" presId="urn:microsoft.com/office/officeart/2018/2/layout/IconVerticalSolidList"/>
    <dgm:cxn modelId="{A9C091D4-722A-4448-8E5E-4EDBB05CF06A}" type="presParOf" srcId="{10773A5F-4FC3-45CA-9912-5F2D93A62FC8}" destId="{5CA7C085-096A-4A5A-A732-6FC5EE375738}" srcOrd="3" destOrd="0" presId="urn:microsoft.com/office/officeart/2018/2/layout/IconVerticalSolidList"/>
    <dgm:cxn modelId="{9B7263EC-5F8C-48D5-A5B0-270E1B8D38B1}" type="presParOf" srcId="{4517D5E0-6379-449C-9528-CB2BD2E3BDAC}" destId="{00AF6A5D-5BC4-49E3-92C0-A783B9A1A41E}" srcOrd="11" destOrd="0" presId="urn:microsoft.com/office/officeart/2018/2/layout/IconVerticalSolidList"/>
    <dgm:cxn modelId="{D943144B-DD29-40E0-8000-B8863C0F134E}" type="presParOf" srcId="{4517D5E0-6379-449C-9528-CB2BD2E3BDAC}" destId="{F3C463B2-0B15-44FC-A2DB-FA9D945557C6}" srcOrd="12" destOrd="0" presId="urn:microsoft.com/office/officeart/2018/2/layout/IconVerticalSolidList"/>
    <dgm:cxn modelId="{806CB8B9-0771-4E07-936B-E8154A5A42E0}" type="presParOf" srcId="{F3C463B2-0B15-44FC-A2DB-FA9D945557C6}" destId="{DBE74DDC-27C8-43BF-827B-34B4447A4027}" srcOrd="0" destOrd="0" presId="urn:microsoft.com/office/officeart/2018/2/layout/IconVerticalSolidList"/>
    <dgm:cxn modelId="{B462B001-6704-4CB4-91B6-2D2A12484878}" type="presParOf" srcId="{F3C463B2-0B15-44FC-A2DB-FA9D945557C6}" destId="{9C592502-8436-4E7F-9059-5274F06E7F90}" srcOrd="1" destOrd="0" presId="urn:microsoft.com/office/officeart/2018/2/layout/IconVerticalSolidList"/>
    <dgm:cxn modelId="{E28D5AED-C4EF-41E8-A2A7-7D0C16E18361}" type="presParOf" srcId="{F3C463B2-0B15-44FC-A2DB-FA9D945557C6}" destId="{425BC047-279B-41AA-8597-68C364A1B83F}" srcOrd="2" destOrd="0" presId="urn:microsoft.com/office/officeart/2018/2/layout/IconVerticalSolidList"/>
    <dgm:cxn modelId="{21B001EA-9806-466B-9A69-F00E311CC2A6}" type="presParOf" srcId="{F3C463B2-0B15-44FC-A2DB-FA9D945557C6}" destId="{818833D6-BD18-417B-B2F2-EDAE639D5F79}" srcOrd="3" destOrd="0" presId="urn:microsoft.com/office/officeart/2018/2/layout/IconVerticalSolidList"/>
    <dgm:cxn modelId="{CFE41AB5-7400-41A3-B7DC-41072A113A44}" type="presParOf" srcId="{4517D5E0-6379-449C-9528-CB2BD2E3BDAC}" destId="{F3B6B481-4CC1-421E-B78A-36A13A053250}" srcOrd="13" destOrd="0" presId="urn:microsoft.com/office/officeart/2018/2/layout/IconVerticalSolidList"/>
    <dgm:cxn modelId="{9DA84990-B97A-4317-9801-DB80A1320B36}" type="presParOf" srcId="{4517D5E0-6379-449C-9528-CB2BD2E3BDAC}" destId="{BB3F0908-658C-4587-A9AF-C2AE0979A0C3}" srcOrd="14" destOrd="0" presId="urn:microsoft.com/office/officeart/2018/2/layout/IconVerticalSolidList"/>
    <dgm:cxn modelId="{C28761FA-9CDC-49A1-BA5F-9A749D7E394A}" type="presParOf" srcId="{BB3F0908-658C-4587-A9AF-C2AE0979A0C3}" destId="{FBBC6CBA-CC1C-48CC-A236-D10B4C14DC58}" srcOrd="0" destOrd="0" presId="urn:microsoft.com/office/officeart/2018/2/layout/IconVerticalSolidList"/>
    <dgm:cxn modelId="{6E657913-0D67-4252-89A0-5C57D536D024}" type="presParOf" srcId="{BB3F0908-658C-4587-A9AF-C2AE0979A0C3}" destId="{ABEFDC5B-A7AD-4583-A921-A87457A651AB}" srcOrd="1" destOrd="0" presId="urn:microsoft.com/office/officeart/2018/2/layout/IconVerticalSolidList"/>
    <dgm:cxn modelId="{95D0AFC3-85F6-4252-B5B5-477A848B80FC}" type="presParOf" srcId="{BB3F0908-658C-4587-A9AF-C2AE0979A0C3}" destId="{EC270CA2-9575-41C2-894F-6F1C6C8A2357}" srcOrd="2" destOrd="0" presId="urn:microsoft.com/office/officeart/2018/2/layout/IconVerticalSolidList"/>
    <dgm:cxn modelId="{D84F9235-6347-4DBE-89FD-2DC8DC1C9CCA}" type="presParOf" srcId="{BB3F0908-658C-4587-A9AF-C2AE0979A0C3}" destId="{DC17ABE6-C573-4280-8A29-2114639EC7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4EAF2F-863B-4C85-AB6F-7EB99F9CF2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7475FCC-261C-4428-AECE-B17E6576CB09}">
      <dgm:prSet/>
      <dgm:spPr/>
      <dgm:t>
        <a:bodyPr/>
        <a:lstStyle/>
        <a:p>
          <a:r>
            <a:rPr lang="ru-RU"/>
            <a:t>При ввозе товары находятся под таможенным контролем с момента пересечения ими таможенной границы до:</a:t>
          </a:r>
          <a:endParaRPr lang="en-US"/>
        </a:p>
      </dgm:t>
    </dgm:pt>
    <dgm:pt modelId="{6008EA3E-59CF-480B-895F-B620BDF136BB}" type="parTrans" cxnId="{1AC8827A-5D16-4C5C-A900-8EBF5A200883}">
      <dgm:prSet/>
      <dgm:spPr/>
      <dgm:t>
        <a:bodyPr/>
        <a:lstStyle/>
        <a:p>
          <a:endParaRPr lang="en-US"/>
        </a:p>
      </dgm:t>
    </dgm:pt>
    <dgm:pt modelId="{7FC5D902-FB48-4D07-BC28-7F0A7DC61D35}" type="sibTrans" cxnId="{1AC8827A-5D16-4C5C-A900-8EBF5A200883}">
      <dgm:prSet/>
      <dgm:spPr/>
      <dgm:t>
        <a:bodyPr/>
        <a:lstStyle/>
        <a:p>
          <a:endParaRPr lang="en-US"/>
        </a:p>
      </dgm:t>
    </dgm:pt>
    <dgm:pt modelId="{46FE40EC-B928-4364-8B9A-555AB5F2B019}">
      <dgm:prSet/>
      <dgm:spPr/>
      <dgm:t>
        <a:bodyPr/>
        <a:lstStyle/>
        <a:p>
          <a:r>
            <a:rPr lang="ru-RU"/>
            <a:t>Выпуска в свободное обращение</a:t>
          </a:r>
          <a:endParaRPr lang="en-US"/>
        </a:p>
      </dgm:t>
    </dgm:pt>
    <dgm:pt modelId="{23D98F8B-2C45-45CD-8BA2-CA850DA22BDE}" type="parTrans" cxnId="{04977E30-5B6C-48C5-985C-8EE7C6326BD2}">
      <dgm:prSet/>
      <dgm:spPr/>
      <dgm:t>
        <a:bodyPr/>
        <a:lstStyle/>
        <a:p>
          <a:endParaRPr lang="en-US"/>
        </a:p>
      </dgm:t>
    </dgm:pt>
    <dgm:pt modelId="{A26D863E-7F3A-45B9-9D4B-D6B44EFEEBC4}" type="sibTrans" cxnId="{04977E30-5B6C-48C5-985C-8EE7C6326BD2}">
      <dgm:prSet/>
      <dgm:spPr/>
      <dgm:t>
        <a:bodyPr/>
        <a:lstStyle/>
        <a:p>
          <a:endParaRPr lang="en-US"/>
        </a:p>
      </dgm:t>
    </dgm:pt>
    <dgm:pt modelId="{36FFAA63-1AC6-4315-9BF3-076B7F746171}">
      <dgm:prSet/>
      <dgm:spPr/>
      <dgm:t>
        <a:bodyPr/>
        <a:lstStyle/>
        <a:p>
          <a:r>
            <a:rPr lang="ru-RU"/>
            <a:t>Уничтожения, отказа в пользу государства, обращения товаров в федеральную собственность</a:t>
          </a:r>
          <a:endParaRPr lang="en-US"/>
        </a:p>
      </dgm:t>
    </dgm:pt>
    <dgm:pt modelId="{BF765E39-EC54-44EC-B127-EEAE747D4168}" type="parTrans" cxnId="{28C9DB01-4C58-4205-9D16-4C7DBA6514F1}">
      <dgm:prSet/>
      <dgm:spPr/>
      <dgm:t>
        <a:bodyPr/>
        <a:lstStyle/>
        <a:p>
          <a:endParaRPr lang="en-US"/>
        </a:p>
      </dgm:t>
    </dgm:pt>
    <dgm:pt modelId="{DDB88D37-3F56-4A32-837C-BBDEE11B6956}" type="sibTrans" cxnId="{28C9DB01-4C58-4205-9D16-4C7DBA6514F1}">
      <dgm:prSet/>
      <dgm:spPr/>
      <dgm:t>
        <a:bodyPr/>
        <a:lstStyle/>
        <a:p>
          <a:endParaRPr lang="en-US"/>
        </a:p>
      </dgm:t>
    </dgm:pt>
    <dgm:pt modelId="{E63AE033-6FD0-43BC-912B-1C895CDB6102}">
      <dgm:prSet/>
      <dgm:spPr/>
      <dgm:t>
        <a:bodyPr/>
        <a:lstStyle/>
        <a:p>
          <a:r>
            <a:rPr lang="ru-RU"/>
            <a:t>Фактического вывоза товаров</a:t>
          </a:r>
          <a:endParaRPr lang="en-US"/>
        </a:p>
      </dgm:t>
    </dgm:pt>
    <dgm:pt modelId="{67CB56D9-88BA-4DF0-B4B4-F701A541226A}" type="parTrans" cxnId="{04C56EDF-A519-467C-9EFC-D6719892EEA9}">
      <dgm:prSet/>
      <dgm:spPr/>
      <dgm:t>
        <a:bodyPr/>
        <a:lstStyle/>
        <a:p>
          <a:endParaRPr lang="en-US"/>
        </a:p>
      </dgm:t>
    </dgm:pt>
    <dgm:pt modelId="{BA7583F8-319E-4E0E-88D6-C05931F80D0D}" type="sibTrans" cxnId="{04C56EDF-A519-467C-9EFC-D6719892EEA9}">
      <dgm:prSet/>
      <dgm:spPr/>
      <dgm:t>
        <a:bodyPr/>
        <a:lstStyle/>
        <a:p>
          <a:endParaRPr lang="en-US"/>
        </a:p>
      </dgm:t>
    </dgm:pt>
    <dgm:pt modelId="{B92513CB-19A3-4792-BA32-84FACDCC7B47}">
      <dgm:prSet/>
      <dgm:spPr/>
      <dgm:t>
        <a:bodyPr/>
        <a:lstStyle/>
        <a:p>
          <a:r>
            <a:rPr lang="ru-RU" dirty="0"/>
            <a:t>Таможенные органы вправе контролировать достоверность заявленных сведений в течение </a:t>
          </a:r>
          <a:r>
            <a:rPr lang="ru-RU" b="1" dirty="0">
              <a:solidFill>
                <a:srgbClr val="FF0000"/>
              </a:solidFill>
            </a:rPr>
            <a:t>трех лет </a:t>
          </a:r>
          <a:r>
            <a:rPr lang="ru-RU" dirty="0"/>
            <a:t>со дня утраты товарами статуса находящихся под таможенным контролем </a:t>
          </a:r>
          <a:endParaRPr lang="en-US" dirty="0"/>
        </a:p>
      </dgm:t>
    </dgm:pt>
    <dgm:pt modelId="{52890342-F616-44E4-8BDC-50131C5EE57C}" type="parTrans" cxnId="{2259D502-7F1E-472C-B67C-868457C56C64}">
      <dgm:prSet/>
      <dgm:spPr/>
      <dgm:t>
        <a:bodyPr/>
        <a:lstStyle/>
        <a:p>
          <a:endParaRPr lang="en-US"/>
        </a:p>
      </dgm:t>
    </dgm:pt>
    <dgm:pt modelId="{66FCA298-010D-4B24-80E2-F251278E5B00}" type="sibTrans" cxnId="{2259D502-7F1E-472C-B67C-868457C56C64}">
      <dgm:prSet/>
      <dgm:spPr/>
      <dgm:t>
        <a:bodyPr/>
        <a:lstStyle/>
        <a:p>
          <a:endParaRPr lang="en-US"/>
        </a:p>
      </dgm:t>
    </dgm:pt>
    <dgm:pt modelId="{8BDBE083-C47D-49F3-A586-7F43D3B42A84}">
      <dgm:prSet/>
      <dgm:spPr/>
      <dgm:t>
        <a:bodyPr/>
        <a:lstStyle/>
        <a:p>
          <a:r>
            <a:rPr lang="ru-RU"/>
            <a:t>Условно выпущенные товары контролируются в течение всего срока условного выпуска</a:t>
          </a:r>
          <a:endParaRPr lang="en-US"/>
        </a:p>
      </dgm:t>
    </dgm:pt>
    <dgm:pt modelId="{25E7F7E1-AC9D-4AC6-935B-6C9D7D28513D}" type="parTrans" cxnId="{08F92244-9AF4-4471-8C0F-1D108C5615AB}">
      <dgm:prSet/>
      <dgm:spPr/>
      <dgm:t>
        <a:bodyPr/>
        <a:lstStyle/>
        <a:p>
          <a:endParaRPr lang="en-US"/>
        </a:p>
      </dgm:t>
    </dgm:pt>
    <dgm:pt modelId="{C389BC2B-B89E-496D-A8F9-5ECB1E53AFD4}" type="sibTrans" cxnId="{08F92244-9AF4-4471-8C0F-1D108C5615AB}">
      <dgm:prSet/>
      <dgm:spPr/>
      <dgm:t>
        <a:bodyPr/>
        <a:lstStyle/>
        <a:p>
          <a:endParaRPr lang="en-US"/>
        </a:p>
      </dgm:t>
    </dgm:pt>
    <dgm:pt modelId="{4CBD3AC1-63EB-4C8A-BEF1-7291E0A3F081}" type="pres">
      <dgm:prSet presAssocID="{F34EAF2F-863B-4C85-AB6F-7EB99F9CF22E}" presName="root" presStyleCnt="0">
        <dgm:presLayoutVars>
          <dgm:dir/>
          <dgm:resizeHandles val="exact"/>
        </dgm:presLayoutVars>
      </dgm:prSet>
      <dgm:spPr/>
    </dgm:pt>
    <dgm:pt modelId="{C72C2609-D984-4A3A-8464-BD7C844D8DF2}" type="pres">
      <dgm:prSet presAssocID="{77475FCC-261C-4428-AECE-B17E6576CB09}" presName="compNode" presStyleCnt="0"/>
      <dgm:spPr/>
    </dgm:pt>
    <dgm:pt modelId="{455BE0B2-0D99-4A2F-98A4-E24019892560}" type="pres">
      <dgm:prSet presAssocID="{77475FCC-261C-4428-AECE-B17E6576CB09}" presName="bgRect" presStyleLbl="bgShp" presStyleIdx="0" presStyleCnt="3"/>
      <dgm:spPr/>
    </dgm:pt>
    <dgm:pt modelId="{9F757F3C-4371-4B8D-A004-183B534F5857}" type="pres">
      <dgm:prSet presAssocID="{77475FCC-261C-4428-AECE-B17E6576CB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7A659CBB-2CBE-4726-AB16-99FEB835E902}" type="pres">
      <dgm:prSet presAssocID="{77475FCC-261C-4428-AECE-B17E6576CB09}" presName="spaceRect" presStyleCnt="0"/>
      <dgm:spPr/>
    </dgm:pt>
    <dgm:pt modelId="{602932D4-0DEA-4BE7-B594-FF236A5D5A89}" type="pres">
      <dgm:prSet presAssocID="{77475FCC-261C-4428-AECE-B17E6576CB09}" presName="parTx" presStyleLbl="revTx" presStyleIdx="0" presStyleCnt="4">
        <dgm:presLayoutVars>
          <dgm:chMax val="0"/>
          <dgm:chPref val="0"/>
        </dgm:presLayoutVars>
      </dgm:prSet>
      <dgm:spPr/>
    </dgm:pt>
    <dgm:pt modelId="{0B782DAE-A00C-44D4-AFA4-A1D1AB78337C}" type="pres">
      <dgm:prSet presAssocID="{77475FCC-261C-4428-AECE-B17E6576CB09}" presName="desTx" presStyleLbl="revTx" presStyleIdx="1" presStyleCnt="4">
        <dgm:presLayoutVars/>
      </dgm:prSet>
      <dgm:spPr/>
    </dgm:pt>
    <dgm:pt modelId="{5D68651C-80C0-4E24-810A-14BAE2C6852D}" type="pres">
      <dgm:prSet presAssocID="{7FC5D902-FB48-4D07-BC28-7F0A7DC61D35}" presName="sibTrans" presStyleCnt="0"/>
      <dgm:spPr/>
    </dgm:pt>
    <dgm:pt modelId="{096E95B3-A426-4BDB-9ED5-31B82DEBE8EE}" type="pres">
      <dgm:prSet presAssocID="{B92513CB-19A3-4792-BA32-84FACDCC7B47}" presName="compNode" presStyleCnt="0"/>
      <dgm:spPr/>
    </dgm:pt>
    <dgm:pt modelId="{AE86E107-A145-4DA2-9A0E-4DBB10EACDFB}" type="pres">
      <dgm:prSet presAssocID="{B92513CB-19A3-4792-BA32-84FACDCC7B47}" presName="bgRect" presStyleLbl="bgShp" presStyleIdx="1" presStyleCnt="3"/>
      <dgm:spPr/>
    </dgm:pt>
    <dgm:pt modelId="{62F7CDFE-98AB-4650-8884-2B9EEF3CEBF7}" type="pres">
      <dgm:prSet presAssocID="{B92513CB-19A3-4792-BA32-84FACDCC7B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0FE3132F-A869-48C0-AE11-5435ADA0942D}" type="pres">
      <dgm:prSet presAssocID="{B92513CB-19A3-4792-BA32-84FACDCC7B47}" presName="spaceRect" presStyleCnt="0"/>
      <dgm:spPr/>
    </dgm:pt>
    <dgm:pt modelId="{F509220A-75C4-4CB5-BC32-BBC3D0EC0562}" type="pres">
      <dgm:prSet presAssocID="{B92513CB-19A3-4792-BA32-84FACDCC7B47}" presName="parTx" presStyleLbl="revTx" presStyleIdx="2" presStyleCnt="4">
        <dgm:presLayoutVars>
          <dgm:chMax val="0"/>
          <dgm:chPref val="0"/>
        </dgm:presLayoutVars>
      </dgm:prSet>
      <dgm:spPr/>
    </dgm:pt>
    <dgm:pt modelId="{C720DDB6-B0E3-4709-991C-60A59D26A5CE}" type="pres">
      <dgm:prSet presAssocID="{66FCA298-010D-4B24-80E2-F251278E5B00}" presName="sibTrans" presStyleCnt="0"/>
      <dgm:spPr/>
    </dgm:pt>
    <dgm:pt modelId="{71988D39-B716-4268-A9AF-690DFB00605D}" type="pres">
      <dgm:prSet presAssocID="{8BDBE083-C47D-49F3-A586-7F43D3B42A84}" presName="compNode" presStyleCnt="0"/>
      <dgm:spPr/>
    </dgm:pt>
    <dgm:pt modelId="{D529F3FF-E640-4A76-847E-CAE3174DD879}" type="pres">
      <dgm:prSet presAssocID="{8BDBE083-C47D-49F3-A586-7F43D3B42A84}" presName="bgRect" presStyleLbl="bgShp" presStyleIdx="2" presStyleCnt="3"/>
      <dgm:spPr/>
    </dgm:pt>
    <dgm:pt modelId="{C8F0D06C-4572-4243-87A5-8D593E3818DB}" type="pres">
      <dgm:prSet presAssocID="{8BDBE083-C47D-49F3-A586-7F43D3B42A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руги со стрелками"/>
        </a:ext>
      </dgm:extLst>
    </dgm:pt>
    <dgm:pt modelId="{F9823D52-053B-491A-833F-96FDF3DAEA48}" type="pres">
      <dgm:prSet presAssocID="{8BDBE083-C47D-49F3-A586-7F43D3B42A84}" presName="spaceRect" presStyleCnt="0"/>
      <dgm:spPr/>
    </dgm:pt>
    <dgm:pt modelId="{FBC5E244-B90C-4451-A108-E253187B4B02}" type="pres">
      <dgm:prSet presAssocID="{8BDBE083-C47D-49F3-A586-7F43D3B42A8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8C9DB01-4C58-4205-9D16-4C7DBA6514F1}" srcId="{77475FCC-261C-4428-AECE-B17E6576CB09}" destId="{36FFAA63-1AC6-4315-9BF3-076B7F746171}" srcOrd="1" destOrd="0" parTransId="{BF765E39-EC54-44EC-B127-EEAE747D4168}" sibTransId="{DDB88D37-3F56-4A32-837C-BBDEE11B6956}"/>
    <dgm:cxn modelId="{2259D502-7F1E-472C-B67C-868457C56C64}" srcId="{F34EAF2F-863B-4C85-AB6F-7EB99F9CF22E}" destId="{B92513CB-19A3-4792-BA32-84FACDCC7B47}" srcOrd="1" destOrd="0" parTransId="{52890342-F616-44E4-8BDC-50131C5EE57C}" sibTransId="{66FCA298-010D-4B24-80E2-F251278E5B00}"/>
    <dgm:cxn modelId="{84FAEA0D-8670-4B05-A1BB-80FBE2ABB9B2}" type="presOf" srcId="{E63AE033-6FD0-43BC-912B-1C895CDB6102}" destId="{0B782DAE-A00C-44D4-AFA4-A1D1AB78337C}" srcOrd="0" destOrd="2" presId="urn:microsoft.com/office/officeart/2018/2/layout/IconVerticalSolidList"/>
    <dgm:cxn modelId="{72712E20-F399-4778-8B97-7B4BDA780EFF}" type="presOf" srcId="{77475FCC-261C-4428-AECE-B17E6576CB09}" destId="{602932D4-0DEA-4BE7-B594-FF236A5D5A89}" srcOrd="0" destOrd="0" presId="urn:microsoft.com/office/officeart/2018/2/layout/IconVerticalSolidList"/>
    <dgm:cxn modelId="{04977E30-5B6C-48C5-985C-8EE7C6326BD2}" srcId="{77475FCC-261C-4428-AECE-B17E6576CB09}" destId="{46FE40EC-B928-4364-8B9A-555AB5F2B019}" srcOrd="0" destOrd="0" parTransId="{23D98F8B-2C45-45CD-8BA2-CA850DA22BDE}" sibTransId="{A26D863E-7F3A-45B9-9D4B-D6B44EFEEBC4}"/>
    <dgm:cxn modelId="{D0A07637-F9A3-4905-8B22-BB0A25B32F23}" type="presOf" srcId="{F34EAF2F-863B-4C85-AB6F-7EB99F9CF22E}" destId="{4CBD3AC1-63EB-4C8A-BEF1-7291E0A3F081}" srcOrd="0" destOrd="0" presId="urn:microsoft.com/office/officeart/2018/2/layout/IconVerticalSolidList"/>
    <dgm:cxn modelId="{08F92244-9AF4-4471-8C0F-1D108C5615AB}" srcId="{F34EAF2F-863B-4C85-AB6F-7EB99F9CF22E}" destId="{8BDBE083-C47D-49F3-A586-7F43D3B42A84}" srcOrd="2" destOrd="0" parTransId="{25E7F7E1-AC9D-4AC6-935B-6C9D7D28513D}" sibTransId="{C389BC2B-B89E-496D-A8F9-5ECB1E53AFD4}"/>
    <dgm:cxn modelId="{1AC8827A-5D16-4C5C-A900-8EBF5A200883}" srcId="{F34EAF2F-863B-4C85-AB6F-7EB99F9CF22E}" destId="{77475FCC-261C-4428-AECE-B17E6576CB09}" srcOrd="0" destOrd="0" parTransId="{6008EA3E-59CF-480B-895F-B620BDF136BB}" sibTransId="{7FC5D902-FB48-4D07-BC28-7F0A7DC61D35}"/>
    <dgm:cxn modelId="{BBA9B2A9-5F9B-4D90-8ECA-F6BB4DDDAA81}" type="presOf" srcId="{B92513CB-19A3-4792-BA32-84FACDCC7B47}" destId="{F509220A-75C4-4CB5-BC32-BBC3D0EC0562}" srcOrd="0" destOrd="0" presId="urn:microsoft.com/office/officeart/2018/2/layout/IconVerticalSolidList"/>
    <dgm:cxn modelId="{B8B51CBA-4B15-4319-BE59-4D4DCF669C21}" type="presOf" srcId="{46FE40EC-B928-4364-8B9A-555AB5F2B019}" destId="{0B782DAE-A00C-44D4-AFA4-A1D1AB78337C}" srcOrd="0" destOrd="0" presId="urn:microsoft.com/office/officeart/2018/2/layout/IconVerticalSolidList"/>
    <dgm:cxn modelId="{51A824C5-D645-4C86-8DAC-5F9C4A289712}" type="presOf" srcId="{36FFAA63-1AC6-4315-9BF3-076B7F746171}" destId="{0B782DAE-A00C-44D4-AFA4-A1D1AB78337C}" srcOrd="0" destOrd="1" presId="urn:microsoft.com/office/officeart/2018/2/layout/IconVerticalSolidList"/>
    <dgm:cxn modelId="{04C56EDF-A519-467C-9EFC-D6719892EEA9}" srcId="{77475FCC-261C-4428-AECE-B17E6576CB09}" destId="{E63AE033-6FD0-43BC-912B-1C895CDB6102}" srcOrd="2" destOrd="0" parTransId="{67CB56D9-88BA-4DF0-B4B4-F701A541226A}" sibTransId="{BA7583F8-319E-4E0E-88D6-C05931F80D0D}"/>
    <dgm:cxn modelId="{69B0CEE0-517B-48F4-9BAB-F4C64AFD1A3C}" type="presOf" srcId="{8BDBE083-C47D-49F3-A586-7F43D3B42A84}" destId="{FBC5E244-B90C-4451-A108-E253187B4B02}" srcOrd="0" destOrd="0" presId="urn:microsoft.com/office/officeart/2018/2/layout/IconVerticalSolidList"/>
    <dgm:cxn modelId="{DAE2B821-24BC-4130-8AE6-E0D3D1CCC737}" type="presParOf" srcId="{4CBD3AC1-63EB-4C8A-BEF1-7291E0A3F081}" destId="{C72C2609-D984-4A3A-8464-BD7C844D8DF2}" srcOrd="0" destOrd="0" presId="urn:microsoft.com/office/officeart/2018/2/layout/IconVerticalSolidList"/>
    <dgm:cxn modelId="{C7398E68-F136-4FE7-BBE0-2FABE2728BBC}" type="presParOf" srcId="{C72C2609-D984-4A3A-8464-BD7C844D8DF2}" destId="{455BE0B2-0D99-4A2F-98A4-E24019892560}" srcOrd="0" destOrd="0" presId="urn:microsoft.com/office/officeart/2018/2/layout/IconVerticalSolidList"/>
    <dgm:cxn modelId="{AD713F74-E49E-4834-8D8D-43FA760847D6}" type="presParOf" srcId="{C72C2609-D984-4A3A-8464-BD7C844D8DF2}" destId="{9F757F3C-4371-4B8D-A004-183B534F5857}" srcOrd="1" destOrd="0" presId="urn:microsoft.com/office/officeart/2018/2/layout/IconVerticalSolidList"/>
    <dgm:cxn modelId="{DF6608BB-4B42-469A-A983-4B3A3222FF65}" type="presParOf" srcId="{C72C2609-D984-4A3A-8464-BD7C844D8DF2}" destId="{7A659CBB-2CBE-4726-AB16-99FEB835E902}" srcOrd="2" destOrd="0" presId="urn:microsoft.com/office/officeart/2018/2/layout/IconVerticalSolidList"/>
    <dgm:cxn modelId="{5B4F0E4E-F647-4447-AA4C-E7C7626276F7}" type="presParOf" srcId="{C72C2609-D984-4A3A-8464-BD7C844D8DF2}" destId="{602932D4-0DEA-4BE7-B594-FF236A5D5A89}" srcOrd="3" destOrd="0" presId="urn:microsoft.com/office/officeart/2018/2/layout/IconVerticalSolidList"/>
    <dgm:cxn modelId="{BE163721-E623-4559-A89F-DD56B7208E41}" type="presParOf" srcId="{C72C2609-D984-4A3A-8464-BD7C844D8DF2}" destId="{0B782DAE-A00C-44D4-AFA4-A1D1AB78337C}" srcOrd="4" destOrd="0" presId="urn:microsoft.com/office/officeart/2018/2/layout/IconVerticalSolidList"/>
    <dgm:cxn modelId="{65341AE2-8899-4F44-A5B2-299CAFDDE1EE}" type="presParOf" srcId="{4CBD3AC1-63EB-4C8A-BEF1-7291E0A3F081}" destId="{5D68651C-80C0-4E24-810A-14BAE2C6852D}" srcOrd="1" destOrd="0" presId="urn:microsoft.com/office/officeart/2018/2/layout/IconVerticalSolidList"/>
    <dgm:cxn modelId="{7852047E-7BAC-4E81-8E34-6F6787487F67}" type="presParOf" srcId="{4CBD3AC1-63EB-4C8A-BEF1-7291E0A3F081}" destId="{096E95B3-A426-4BDB-9ED5-31B82DEBE8EE}" srcOrd="2" destOrd="0" presId="urn:microsoft.com/office/officeart/2018/2/layout/IconVerticalSolidList"/>
    <dgm:cxn modelId="{617086DD-591F-42CA-8DB9-80C71ADE2F03}" type="presParOf" srcId="{096E95B3-A426-4BDB-9ED5-31B82DEBE8EE}" destId="{AE86E107-A145-4DA2-9A0E-4DBB10EACDFB}" srcOrd="0" destOrd="0" presId="urn:microsoft.com/office/officeart/2018/2/layout/IconVerticalSolidList"/>
    <dgm:cxn modelId="{98C33A3E-6112-4070-9A0E-984DBB81D97F}" type="presParOf" srcId="{096E95B3-A426-4BDB-9ED5-31B82DEBE8EE}" destId="{62F7CDFE-98AB-4650-8884-2B9EEF3CEBF7}" srcOrd="1" destOrd="0" presId="urn:microsoft.com/office/officeart/2018/2/layout/IconVerticalSolidList"/>
    <dgm:cxn modelId="{D5FD45B3-C7A7-4A40-B122-5B77C2C571C9}" type="presParOf" srcId="{096E95B3-A426-4BDB-9ED5-31B82DEBE8EE}" destId="{0FE3132F-A869-48C0-AE11-5435ADA0942D}" srcOrd="2" destOrd="0" presId="urn:microsoft.com/office/officeart/2018/2/layout/IconVerticalSolidList"/>
    <dgm:cxn modelId="{017873D1-B60C-4B7A-A5D7-656615ADFAC6}" type="presParOf" srcId="{096E95B3-A426-4BDB-9ED5-31B82DEBE8EE}" destId="{F509220A-75C4-4CB5-BC32-BBC3D0EC0562}" srcOrd="3" destOrd="0" presId="urn:microsoft.com/office/officeart/2018/2/layout/IconVerticalSolidList"/>
    <dgm:cxn modelId="{0E495B3C-60FD-40E7-8035-E77103CB2F82}" type="presParOf" srcId="{4CBD3AC1-63EB-4C8A-BEF1-7291E0A3F081}" destId="{C720DDB6-B0E3-4709-991C-60A59D26A5CE}" srcOrd="3" destOrd="0" presId="urn:microsoft.com/office/officeart/2018/2/layout/IconVerticalSolidList"/>
    <dgm:cxn modelId="{AE9229D0-AEDA-48DE-AB1F-4E32D62D7566}" type="presParOf" srcId="{4CBD3AC1-63EB-4C8A-BEF1-7291E0A3F081}" destId="{71988D39-B716-4268-A9AF-690DFB00605D}" srcOrd="4" destOrd="0" presId="urn:microsoft.com/office/officeart/2018/2/layout/IconVerticalSolidList"/>
    <dgm:cxn modelId="{5AD010EA-335A-4665-BF80-0DCEA541809E}" type="presParOf" srcId="{71988D39-B716-4268-A9AF-690DFB00605D}" destId="{D529F3FF-E640-4A76-847E-CAE3174DD879}" srcOrd="0" destOrd="0" presId="urn:microsoft.com/office/officeart/2018/2/layout/IconVerticalSolidList"/>
    <dgm:cxn modelId="{0C991D60-43FA-446F-9169-BC2AD6594D11}" type="presParOf" srcId="{71988D39-B716-4268-A9AF-690DFB00605D}" destId="{C8F0D06C-4572-4243-87A5-8D593E3818DB}" srcOrd="1" destOrd="0" presId="urn:microsoft.com/office/officeart/2018/2/layout/IconVerticalSolidList"/>
    <dgm:cxn modelId="{2594AA51-95CF-402A-86F2-3A8157623543}" type="presParOf" srcId="{71988D39-B716-4268-A9AF-690DFB00605D}" destId="{F9823D52-053B-491A-833F-96FDF3DAEA48}" srcOrd="2" destOrd="0" presId="urn:microsoft.com/office/officeart/2018/2/layout/IconVerticalSolidList"/>
    <dgm:cxn modelId="{678B2DC5-AF96-4BFF-A463-C283BC54FB47}" type="presParOf" srcId="{71988D39-B716-4268-A9AF-690DFB00605D}" destId="{FBC5E244-B90C-4451-A108-E253187B4B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319BE-11FE-4EEF-8478-7988CF4FA4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19F2C5-E8D3-45B0-9F4E-6BB50A849788}">
      <dgm:prSet custT="1"/>
      <dgm:spPr/>
      <dgm:t>
        <a:bodyPr/>
        <a:lstStyle/>
        <a:p>
          <a:r>
            <a:rPr lang="ru-RU" sz="2400" b="1" i="0" dirty="0"/>
            <a:t>Таможенным постам присвоены новые ведомственные коды:</a:t>
          </a:r>
          <a:endParaRPr lang="en-US" sz="2400" b="1" dirty="0"/>
        </a:p>
      </dgm:t>
    </dgm:pt>
    <dgm:pt modelId="{37B35356-00B0-4A4B-8E79-ABB9215965CD}" type="parTrans" cxnId="{55B1FDB2-D118-4B32-BC5C-3E1017FB1870}">
      <dgm:prSet/>
      <dgm:spPr/>
      <dgm:t>
        <a:bodyPr/>
        <a:lstStyle/>
        <a:p>
          <a:endParaRPr lang="en-US" b="1"/>
        </a:p>
      </dgm:t>
    </dgm:pt>
    <dgm:pt modelId="{554A00F5-4CAB-41D2-B23B-D1EE46857D5C}" type="sibTrans" cxnId="{55B1FDB2-D118-4B32-BC5C-3E1017FB1870}">
      <dgm:prSet/>
      <dgm:spPr/>
      <dgm:t>
        <a:bodyPr/>
        <a:lstStyle/>
        <a:p>
          <a:endParaRPr lang="en-US" b="1"/>
        </a:p>
      </dgm:t>
    </dgm:pt>
    <dgm:pt modelId="{2A51F4E1-DD82-4B11-834E-C37519D24C12}">
      <dgm:prSet/>
      <dgm:spPr/>
      <dgm:t>
        <a:bodyPr/>
        <a:lstStyle/>
        <a:p>
          <a:r>
            <a:rPr lang="ru-RU" b="1" i="0"/>
            <a:t>10313160 – Краснянский таможенный пост Ростовской таможни;</a:t>
          </a:r>
          <a:endParaRPr lang="en-US" b="1"/>
        </a:p>
      </dgm:t>
    </dgm:pt>
    <dgm:pt modelId="{8B04C714-2710-4089-9BEF-FBA5AA639906}" type="parTrans" cxnId="{30CC6C9F-4DB6-4CA1-8497-2ACF20847389}">
      <dgm:prSet/>
      <dgm:spPr/>
      <dgm:t>
        <a:bodyPr/>
        <a:lstStyle/>
        <a:p>
          <a:endParaRPr lang="en-US" b="1"/>
        </a:p>
      </dgm:t>
    </dgm:pt>
    <dgm:pt modelId="{9D718FB2-4F3E-41F0-BBDA-755A0A89A0F4}" type="sibTrans" cxnId="{30CC6C9F-4DB6-4CA1-8497-2ACF20847389}">
      <dgm:prSet/>
      <dgm:spPr/>
      <dgm:t>
        <a:bodyPr/>
        <a:lstStyle/>
        <a:p>
          <a:endParaRPr lang="en-US" b="1"/>
        </a:p>
      </dgm:t>
    </dgm:pt>
    <dgm:pt modelId="{A1EE3C40-094E-48A4-8229-910ED694F46A}">
      <dgm:prSet/>
      <dgm:spPr/>
      <dgm:t>
        <a:bodyPr/>
        <a:lstStyle/>
        <a:p>
          <a:r>
            <a:rPr lang="ru-RU" b="1" i="0" dirty="0"/>
            <a:t>10313170 – Таганрогский таможенный пост Ростовской таможни;</a:t>
          </a:r>
          <a:endParaRPr lang="en-US" b="1" dirty="0"/>
        </a:p>
      </dgm:t>
    </dgm:pt>
    <dgm:pt modelId="{B72D380A-009D-4C97-9877-91B37F3AF4AA}" type="parTrans" cxnId="{BBF96ADF-8312-42CB-98C4-9A57A298EDD1}">
      <dgm:prSet/>
      <dgm:spPr/>
      <dgm:t>
        <a:bodyPr/>
        <a:lstStyle/>
        <a:p>
          <a:endParaRPr lang="en-US" b="1"/>
        </a:p>
      </dgm:t>
    </dgm:pt>
    <dgm:pt modelId="{9D0361B2-6BB1-4F63-87D8-9ACC87D303D9}" type="sibTrans" cxnId="{BBF96ADF-8312-42CB-98C4-9A57A298EDD1}">
      <dgm:prSet/>
      <dgm:spPr/>
      <dgm:t>
        <a:bodyPr/>
        <a:lstStyle/>
        <a:p>
          <a:endParaRPr lang="en-US" b="1"/>
        </a:p>
      </dgm:t>
    </dgm:pt>
    <dgm:pt modelId="{2AA58336-76BA-4F95-8B41-C02E779148A9}">
      <dgm:prSet/>
      <dgm:spPr/>
      <dgm:t>
        <a:bodyPr/>
        <a:lstStyle/>
        <a:p>
          <a:r>
            <a:rPr lang="ru-RU" b="1" i="0"/>
            <a:t>10313172 – отдел таможенного оформления и таможенного контроля №2 Таганрогского таможенного поста Ростовской таможни;</a:t>
          </a:r>
          <a:endParaRPr lang="en-US" b="1"/>
        </a:p>
      </dgm:t>
    </dgm:pt>
    <dgm:pt modelId="{566A86D4-5F79-470C-BB9C-0A17085894E9}" type="parTrans" cxnId="{0FCEC653-52D2-419B-A9D1-8AD204C9CEAD}">
      <dgm:prSet/>
      <dgm:spPr/>
      <dgm:t>
        <a:bodyPr/>
        <a:lstStyle/>
        <a:p>
          <a:endParaRPr lang="en-US" b="1"/>
        </a:p>
      </dgm:t>
    </dgm:pt>
    <dgm:pt modelId="{6C51BA89-8019-42CA-9500-501EBEF89C43}" type="sibTrans" cxnId="{0FCEC653-52D2-419B-A9D1-8AD204C9CEAD}">
      <dgm:prSet/>
      <dgm:spPr/>
      <dgm:t>
        <a:bodyPr/>
        <a:lstStyle/>
        <a:p>
          <a:endParaRPr lang="en-US" b="1"/>
        </a:p>
      </dgm:t>
    </dgm:pt>
    <dgm:pt modelId="{B8E33DF5-1F64-49DD-BE19-FFFFBE2E5A50}">
      <dgm:prSet/>
      <dgm:spPr/>
      <dgm:t>
        <a:bodyPr/>
        <a:lstStyle/>
        <a:p>
          <a:r>
            <a:rPr lang="ru-RU" b="1" i="0"/>
            <a:t>10313173 – отдел таможенного оформления и таможенного контроля №3 Таганрогского таможенного поста Ростовской таможни;</a:t>
          </a:r>
          <a:endParaRPr lang="en-US" b="1"/>
        </a:p>
      </dgm:t>
    </dgm:pt>
    <dgm:pt modelId="{3BD5A9DA-C173-4AC5-AC78-09067BC82F25}" type="parTrans" cxnId="{7F453DF4-3EAA-4A1B-BB58-C162140A2D3A}">
      <dgm:prSet/>
      <dgm:spPr/>
      <dgm:t>
        <a:bodyPr/>
        <a:lstStyle/>
        <a:p>
          <a:endParaRPr lang="en-US" b="1"/>
        </a:p>
      </dgm:t>
    </dgm:pt>
    <dgm:pt modelId="{918FC544-86EC-472B-8733-02C03BD9642A}" type="sibTrans" cxnId="{7F453DF4-3EAA-4A1B-BB58-C162140A2D3A}">
      <dgm:prSet/>
      <dgm:spPr/>
      <dgm:t>
        <a:bodyPr/>
        <a:lstStyle/>
        <a:p>
          <a:endParaRPr lang="en-US" b="1"/>
        </a:p>
      </dgm:t>
    </dgm:pt>
    <dgm:pt modelId="{9D8E3D2F-595E-4F46-92F9-3A07E1617B4B}">
      <dgm:prSet/>
      <dgm:spPr/>
      <dgm:t>
        <a:bodyPr/>
        <a:lstStyle/>
        <a:p>
          <a:r>
            <a:rPr lang="ru-RU" b="1" i="0" dirty="0"/>
            <a:t>10313180 – таможенный пост ДАПП Чертково Ростовской таможни;</a:t>
          </a:r>
          <a:endParaRPr lang="en-US" b="1" dirty="0"/>
        </a:p>
      </dgm:t>
    </dgm:pt>
    <dgm:pt modelId="{EEA3C666-80F9-472C-A5E0-2AAAB3A86E40}" type="parTrans" cxnId="{581E5B3F-5060-439D-A67A-8FDDF24360E6}">
      <dgm:prSet/>
      <dgm:spPr/>
      <dgm:t>
        <a:bodyPr/>
        <a:lstStyle/>
        <a:p>
          <a:endParaRPr lang="en-US" b="1"/>
        </a:p>
      </dgm:t>
    </dgm:pt>
    <dgm:pt modelId="{FDF5D1E2-5516-4283-A134-B16E618BD9FC}" type="sibTrans" cxnId="{581E5B3F-5060-439D-A67A-8FDDF24360E6}">
      <dgm:prSet/>
      <dgm:spPr/>
      <dgm:t>
        <a:bodyPr/>
        <a:lstStyle/>
        <a:p>
          <a:endParaRPr lang="en-US" b="1"/>
        </a:p>
      </dgm:t>
    </dgm:pt>
    <dgm:pt modelId="{62FC8CF7-E5BA-4CC1-8942-F309D7969B37}">
      <dgm:prSet/>
      <dgm:spPr/>
      <dgm:t>
        <a:bodyPr/>
        <a:lstStyle/>
        <a:p>
          <a:r>
            <a:rPr lang="ru-RU" b="1" i="0"/>
            <a:t>10313190 – таможенный пост ЖДПП Успенская Ростовской таможни;</a:t>
          </a:r>
          <a:endParaRPr lang="en-US" b="1"/>
        </a:p>
      </dgm:t>
    </dgm:pt>
    <dgm:pt modelId="{1931E5E4-ACE9-486E-BD5D-BF00F9F2DCE4}" type="parTrans" cxnId="{6D61B21B-5F25-4E1C-8BBC-6FAF53DBB0F2}">
      <dgm:prSet/>
      <dgm:spPr/>
      <dgm:t>
        <a:bodyPr/>
        <a:lstStyle/>
        <a:p>
          <a:endParaRPr lang="en-US" b="1"/>
        </a:p>
      </dgm:t>
    </dgm:pt>
    <dgm:pt modelId="{778526E1-46C6-4172-82F2-21A8C0A6D0DE}" type="sibTrans" cxnId="{6D61B21B-5F25-4E1C-8BBC-6FAF53DBB0F2}">
      <dgm:prSet/>
      <dgm:spPr/>
      <dgm:t>
        <a:bodyPr/>
        <a:lstStyle/>
        <a:p>
          <a:endParaRPr lang="en-US" b="1"/>
        </a:p>
      </dgm:t>
    </dgm:pt>
    <dgm:pt modelId="{89D70361-5439-4248-A1C7-C1EB9BD2A962}">
      <dgm:prSet/>
      <dgm:spPr/>
      <dgm:t>
        <a:bodyPr/>
        <a:lstStyle/>
        <a:p>
          <a:r>
            <a:rPr lang="ru-RU" b="1" i="0"/>
            <a:t>10313200 – таможенный пост МАПП Весело-Вознесенка Ростовской таможни;</a:t>
          </a:r>
          <a:endParaRPr lang="en-US" b="1"/>
        </a:p>
      </dgm:t>
    </dgm:pt>
    <dgm:pt modelId="{AE7DAFA4-AB6A-44CD-A3E6-3F692C4C8774}" type="parTrans" cxnId="{829469D2-3EF2-48A6-BB8B-593413608B00}">
      <dgm:prSet/>
      <dgm:spPr/>
      <dgm:t>
        <a:bodyPr/>
        <a:lstStyle/>
        <a:p>
          <a:endParaRPr lang="en-US" b="1"/>
        </a:p>
      </dgm:t>
    </dgm:pt>
    <dgm:pt modelId="{1783C482-E8A5-4A10-9C82-899D2C5CE951}" type="sibTrans" cxnId="{829469D2-3EF2-48A6-BB8B-593413608B00}">
      <dgm:prSet/>
      <dgm:spPr/>
      <dgm:t>
        <a:bodyPr/>
        <a:lstStyle/>
        <a:p>
          <a:endParaRPr lang="en-US" b="1"/>
        </a:p>
      </dgm:t>
    </dgm:pt>
    <dgm:pt modelId="{84ECD616-F077-4B35-AC9D-6E32A88C9B1F}">
      <dgm:prSet/>
      <dgm:spPr/>
      <dgm:t>
        <a:bodyPr/>
        <a:lstStyle/>
        <a:p>
          <a:r>
            <a:rPr lang="ru-RU" b="1" i="0"/>
            <a:t>10313210 – таможенный пост МАПП Волошино Ростовской таможни;</a:t>
          </a:r>
          <a:endParaRPr lang="en-US" b="1"/>
        </a:p>
      </dgm:t>
    </dgm:pt>
    <dgm:pt modelId="{45BE247D-80E9-428E-B9ED-0059919D3CC8}" type="parTrans" cxnId="{1C8C4174-D70B-423B-BD04-2CB77F1AEA04}">
      <dgm:prSet/>
      <dgm:spPr/>
      <dgm:t>
        <a:bodyPr/>
        <a:lstStyle/>
        <a:p>
          <a:endParaRPr lang="en-US" b="1"/>
        </a:p>
      </dgm:t>
    </dgm:pt>
    <dgm:pt modelId="{CC91C656-8F09-4555-AB57-7574FC145F78}" type="sibTrans" cxnId="{1C8C4174-D70B-423B-BD04-2CB77F1AEA04}">
      <dgm:prSet/>
      <dgm:spPr/>
      <dgm:t>
        <a:bodyPr/>
        <a:lstStyle/>
        <a:p>
          <a:endParaRPr lang="en-US" b="1"/>
        </a:p>
      </dgm:t>
    </dgm:pt>
    <dgm:pt modelId="{EB42E20C-9291-4833-8654-D2C12A92371C}">
      <dgm:prSet/>
      <dgm:spPr/>
      <dgm:t>
        <a:bodyPr/>
        <a:lstStyle/>
        <a:p>
          <a:r>
            <a:rPr lang="ru-RU" b="1" i="0" dirty="0"/>
            <a:t>10313220 – таможенный пост МАПП Донецк Ростовской таможни;</a:t>
          </a:r>
          <a:endParaRPr lang="en-US" b="1" dirty="0"/>
        </a:p>
      </dgm:t>
    </dgm:pt>
    <dgm:pt modelId="{A75867BF-D738-473D-B6A2-09E4FB92E6E4}" type="parTrans" cxnId="{89BECBD2-D5BC-4DBF-89BA-B6EB565C409F}">
      <dgm:prSet/>
      <dgm:spPr/>
      <dgm:t>
        <a:bodyPr/>
        <a:lstStyle/>
        <a:p>
          <a:endParaRPr lang="en-US" b="1"/>
        </a:p>
      </dgm:t>
    </dgm:pt>
    <dgm:pt modelId="{EC68DD6B-7018-4CC1-8B2A-4FB1A8B2021C}" type="sibTrans" cxnId="{89BECBD2-D5BC-4DBF-89BA-B6EB565C409F}">
      <dgm:prSet/>
      <dgm:spPr/>
      <dgm:t>
        <a:bodyPr/>
        <a:lstStyle/>
        <a:p>
          <a:endParaRPr lang="en-US" b="1"/>
        </a:p>
      </dgm:t>
    </dgm:pt>
    <dgm:pt modelId="{E5E7305B-22D9-478A-9401-35DFE91C41C0}">
      <dgm:prSet/>
      <dgm:spPr/>
      <dgm:t>
        <a:bodyPr/>
        <a:lstStyle/>
        <a:p>
          <a:r>
            <a:rPr lang="ru-RU" b="1" i="0"/>
            <a:t>10313230 – таможенный пост МАПП Куйбышево Ростовской таможни;</a:t>
          </a:r>
          <a:endParaRPr lang="en-US" b="1"/>
        </a:p>
      </dgm:t>
    </dgm:pt>
    <dgm:pt modelId="{03F05800-A945-4DEE-8258-880848956D8D}" type="parTrans" cxnId="{C31BF23C-B93B-4676-9E6D-4E8033357BE3}">
      <dgm:prSet/>
      <dgm:spPr/>
      <dgm:t>
        <a:bodyPr/>
        <a:lstStyle/>
        <a:p>
          <a:endParaRPr lang="en-US" b="1"/>
        </a:p>
      </dgm:t>
    </dgm:pt>
    <dgm:pt modelId="{93C9EAFF-7F76-43BA-B9C8-3D4ED94C04D6}" type="sibTrans" cxnId="{C31BF23C-B93B-4676-9E6D-4E8033357BE3}">
      <dgm:prSet/>
      <dgm:spPr/>
      <dgm:t>
        <a:bodyPr/>
        <a:lstStyle/>
        <a:p>
          <a:endParaRPr lang="en-US" b="1"/>
        </a:p>
      </dgm:t>
    </dgm:pt>
    <dgm:pt modelId="{178E1B09-4BA9-4AA4-AD7B-9B6BD35B3E36}">
      <dgm:prSet/>
      <dgm:spPr/>
      <dgm:t>
        <a:bodyPr/>
        <a:lstStyle/>
        <a:p>
          <a:r>
            <a:rPr lang="ru-RU" b="1" i="0"/>
            <a:t>10313240 – таможенный пост МАПП Куйбышево-2 Ростовской таможни;</a:t>
          </a:r>
          <a:endParaRPr lang="en-US" b="1"/>
        </a:p>
      </dgm:t>
    </dgm:pt>
    <dgm:pt modelId="{BAFD896B-C278-4617-9C3A-43A4EB8B0420}" type="parTrans" cxnId="{3EDAF7FC-73AB-4F93-9779-F6436BCD333F}">
      <dgm:prSet/>
      <dgm:spPr/>
      <dgm:t>
        <a:bodyPr/>
        <a:lstStyle/>
        <a:p>
          <a:endParaRPr lang="en-US" b="1"/>
        </a:p>
      </dgm:t>
    </dgm:pt>
    <dgm:pt modelId="{C1510CF6-50FA-451E-8794-7631335C9E32}" type="sibTrans" cxnId="{3EDAF7FC-73AB-4F93-9779-F6436BCD333F}">
      <dgm:prSet/>
      <dgm:spPr/>
      <dgm:t>
        <a:bodyPr/>
        <a:lstStyle/>
        <a:p>
          <a:endParaRPr lang="en-US" b="1"/>
        </a:p>
      </dgm:t>
    </dgm:pt>
    <dgm:pt modelId="{D5C587CD-B147-45A0-814A-B241137A892A}">
      <dgm:prSet/>
      <dgm:spPr/>
      <dgm:t>
        <a:bodyPr/>
        <a:lstStyle/>
        <a:p>
          <a:r>
            <a:rPr lang="ru-RU" b="1" i="0"/>
            <a:t>10313250 – таможенный пост МАПП Матвеев Курган Ростовской таможни;</a:t>
          </a:r>
          <a:endParaRPr lang="en-US" b="1"/>
        </a:p>
      </dgm:t>
    </dgm:pt>
    <dgm:pt modelId="{7274CB5E-2197-4DED-AC79-D2D4610CF9B8}" type="parTrans" cxnId="{08E9BC9C-0045-4D9E-BA00-BE879DC489DE}">
      <dgm:prSet/>
      <dgm:spPr/>
      <dgm:t>
        <a:bodyPr/>
        <a:lstStyle/>
        <a:p>
          <a:endParaRPr lang="en-US" b="1"/>
        </a:p>
      </dgm:t>
    </dgm:pt>
    <dgm:pt modelId="{6FE3182E-4DC6-4BB7-8251-5347512944EE}" type="sibTrans" cxnId="{08E9BC9C-0045-4D9E-BA00-BE879DC489DE}">
      <dgm:prSet/>
      <dgm:spPr/>
      <dgm:t>
        <a:bodyPr/>
        <a:lstStyle/>
        <a:p>
          <a:endParaRPr lang="en-US" b="1"/>
        </a:p>
      </dgm:t>
    </dgm:pt>
    <dgm:pt modelId="{5116557D-AF3B-4391-A02B-A1C0B4FFB60A}">
      <dgm:prSet/>
      <dgm:spPr/>
      <dgm:t>
        <a:bodyPr/>
        <a:lstStyle/>
        <a:p>
          <a:r>
            <a:rPr lang="ru-RU" b="1" i="0" dirty="0"/>
            <a:t>10313260 – таможенный пост Морской порт Таганрог Ростовской таможни.</a:t>
          </a:r>
          <a:endParaRPr lang="en-US" b="1" dirty="0"/>
        </a:p>
      </dgm:t>
    </dgm:pt>
    <dgm:pt modelId="{859C99EE-A472-416D-8C9A-648AE89DECF3}" type="parTrans" cxnId="{74FB63E8-1EEC-4676-9B43-AEFF89A73ACE}">
      <dgm:prSet/>
      <dgm:spPr/>
      <dgm:t>
        <a:bodyPr/>
        <a:lstStyle/>
        <a:p>
          <a:endParaRPr lang="en-US" b="1"/>
        </a:p>
      </dgm:t>
    </dgm:pt>
    <dgm:pt modelId="{13BAD916-3D45-43C1-BB19-03A9654B4953}" type="sibTrans" cxnId="{74FB63E8-1EEC-4676-9B43-AEFF89A73ACE}">
      <dgm:prSet/>
      <dgm:spPr/>
      <dgm:t>
        <a:bodyPr/>
        <a:lstStyle/>
        <a:p>
          <a:endParaRPr lang="en-US" b="1"/>
        </a:p>
      </dgm:t>
    </dgm:pt>
    <dgm:pt modelId="{B23A7331-0F4E-4EB0-A6F2-91A5584AC249}" type="pres">
      <dgm:prSet presAssocID="{23F319BE-11FE-4EEF-8478-7988CF4FA4AB}" presName="vert0" presStyleCnt="0">
        <dgm:presLayoutVars>
          <dgm:dir/>
          <dgm:animOne val="branch"/>
          <dgm:animLvl val="lvl"/>
        </dgm:presLayoutVars>
      </dgm:prSet>
      <dgm:spPr/>
    </dgm:pt>
    <dgm:pt modelId="{39DAFDD2-B537-4B94-AD44-A263EB5433C3}" type="pres">
      <dgm:prSet presAssocID="{CE19F2C5-E8D3-45B0-9F4E-6BB50A849788}" presName="thickLine" presStyleLbl="alignNode1" presStyleIdx="0" presStyleCnt="14"/>
      <dgm:spPr/>
    </dgm:pt>
    <dgm:pt modelId="{1798CECB-B285-4D2E-880C-39E6D1EC01D7}" type="pres">
      <dgm:prSet presAssocID="{CE19F2C5-E8D3-45B0-9F4E-6BB50A849788}" presName="horz1" presStyleCnt="0"/>
      <dgm:spPr/>
    </dgm:pt>
    <dgm:pt modelId="{4DDDA6D4-83F7-4E0F-A730-3AA4DA968456}" type="pres">
      <dgm:prSet presAssocID="{CE19F2C5-E8D3-45B0-9F4E-6BB50A849788}" presName="tx1" presStyleLbl="revTx" presStyleIdx="0" presStyleCnt="14"/>
      <dgm:spPr/>
    </dgm:pt>
    <dgm:pt modelId="{DCEF1E9B-4946-4846-8CFA-63488DD8E2CB}" type="pres">
      <dgm:prSet presAssocID="{CE19F2C5-E8D3-45B0-9F4E-6BB50A849788}" presName="vert1" presStyleCnt="0"/>
      <dgm:spPr/>
    </dgm:pt>
    <dgm:pt modelId="{C6A73728-C3D3-42C8-AEF9-CA6CBEDBA61B}" type="pres">
      <dgm:prSet presAssocID="{2A51F4E1-DD82-4B11-834E-C37519D24C12}" presName="thickLine" presStyleLbl="alignNode1" presStyleIdx="1" presStyleCnt="14"/>
      <dgm:spPr/>
    </dgm:pt>
    <dgm:pt modelId="{C68965FD-0F53-423D-B738-CF5E06043D11}" type="pres">
      <dgm:prSet presAssocID="{2A51F4E1-DD82-4B11-834E-C37519D24C12}" presName="horz1" presStyleCnt="0"/>
      <dgm:spPr/>
    </dgm:pt>
    <dgm:pt modelId="{E481BDA6-6848-475B-BEDE-EFDE2A27F8C9}" type="pres">
      <dgm:prSet presAssocID="{2A51F4E1-DD82-4B11-834E-C37519D24C12}" presName="tx1" presStyleLbl="revTx" presStyleIdx="1" presStyleCnt="14"/>
      <dgm:spPr/>
    </dgm:pt>
    <dgm:pt modelId="{E37FF1A6-78DA-47A6-A37D-EF590A86B359}" type="pres">
      <dgm:prSet presAssocID="{2A51F4E1-DD82-4B11-834E-C37519D24C12}" presName="vert1" presStyleCnt="0"/>
      <dgm:spPr/>
    </dgm:pt>
    <dgm:pt modelId="{F3FAD102-B1A0-4AAA-AEED-000737BC5EBB}" type="pres">
      <dgm:prSet presAssocID="{A1EE3C40-094E-48A4-8229-910ED694F46A}" presName="thickLine" presStyleLbl="alignNode1" presStyleIdx="2" presStyleCnt="14"/>
      <dgm:spPr/>
    </dgm:pt>
    <dgm:pt modelId="{ECFD1963-763F-4965-BCAA-160E67D41052}" type="pres">
      <dgm:prSet presAssocID="{A1EE3C40-094E-48A4-8229-910ED694F46A}" presName="horz1" presStyleCnt="0"/>
      <dgm:spPr/>
    </dgm:pt>
    <dgm:pt modelId="{B430F8E4-25EB-44EC-9087-6D8597966AB3}" type="pres">
      <dgm:prSet presAssocID="{A1EE3C40-094E-48A4-8229-910ED694F46A}" presName="tx1" presStyleLbl="revTx" presStyleIdx="2" presStyleCnt="14"/>
      <dgm:spPr/>
    </dgm:pt>
    <dgm:pt modelId="{47A51D81-F7A5-495B-AE8E-4771CADC2139}" type="pres">
      <dgm:prSet presAssocID="{A1EE3C40-094E-48A4-8229-910ED694F46A}" presName="vert1" presStyleCnt="0"/>
      <dgm:spPr/>
    </dgm:pt>
    <dgm:pt modelId="{0D969C0D-9379-4AB7-AC26-88B11C7654E5}" type="pres">
      <dgm:prSet presAssocID="{2AA58336-76BA-4F95-8B41-C02E779148A9}" presName="thickLine" presStyleLbl="alignNode1" presStyleIdx="3" presStyleCnt="14"/>
      <dgm:spPr/>
    </dgm:pt>
    <dgm:pt modelId="{8FD06CBA-F41B-4985-8025-BC700EA61350}" type="pres">
      <dgm:prSet presAssocID="{2AA58336-76BA-4F95-8B41-C02E779148A9}" presName="horz1" presStyleCnt="0"/>
      <dgm:spPr/>
    </dgm:pt>
    <dgm:pt modelId="{AE1D3AE0-8E1F-4622-A335-A890A419D388}" type="pres">
      <dgm:prSet presAssocID="{2AA58336-76BA-4F95-8B41-C02E779148A9}" presName="tx1" presStyleLbl="revTx" presStyleIdx="3" presStyleCnt="14"/>
      <dgm:spPr/>
    </dgm:pt>
    <dgm:pt modelId="{04DFBE7C-CE05-4E2E-9212-CD1C4F63F80F}" type="pres">
      <dgm:prSet presAssocID="{2AA58336-76BA-4F95-8B41-C02E779148A9}" presName="vert1" presStyleCnt="0"/>
      <dgm:spPr/>
    </dgm:pt>
    <dgm:pt modelId="{8845FE4F-A8BA-4D1F-859C-1B1DFC1D4245}" type="pres">
      <dgm:prSet presAssocID="{B8E33DF5-1F64-49DD-BE19-FFFFBE2E5A50}" presName="thickLine" presStyleLbl="alignNode1" presStyleIdx="4" presStyleCnt="14"/>
      <dgm:spPr/>
    </dgm:pt>
    <dgm:pt modelId="{F1D5C259-2D52-4407-800B-9AD90DA4C69B}" type="pres">
      <dgm:prSet presAssocID="{B8E33DF5-1F64-49DD-BE19-FFFFBE2E5A50}" presName="horz1" presStyleCnt="0"/>
      <dgm:spPr/>
    </dgm:pt>
    <dgm:pt modelId="{DDEC80EE-B62F-4603-A37F-B72728DE5361}" type="pres">
      <dgm:prSet presAssocID="{B8E33DF5-1F64-49DD-BE19-FFFFBE2E5A50}" presName="tx1" presStyleLbl="revTx" presStyleIdx="4" presStyleCnt="14"/>
      <dgm:spPr/>
    </dgm:pt>
    <dgm:pt modelId="{A4735837-A409-40F7-90B9-F67D2409B63B}" type="pres">
      <dgm:prSet presAssocID="{B8E33DF5-1F64-49DD-BE19-FFFFBE2E5A50}" presName="vert1" presStyleCnt="0"/>
      <dgm:spPr/>
    </dgm:pt>
    <dgm:pt modelId="{818959C1-BAD4-423B-92A2-2C6334B79C0F}" type="pres">
      <dgm:prSet presAssocID="{9D8E3D2F-595E-4F46-92F9-3A07E1617B4B}" presName="thickLine" presStyleLbl="alignNode1" presStyleIdx="5" presStyleCnt="14"/>
      <dgm:spPr/>
    </dgm:pt>
    <dgm:pt modelId="{45F025BE-BCE1-4531-81ED-2E539A4C41E4}" type="pres">
      <dgm:prSet presAssocID="{9D8E3D2F-595E-4F46-92F9-3A07E1617B4B}" presName="horz1" presStyleCnt="0"/>
      <dgm:spPr/>
    </dgm:pt>
    <dgm:pt modelId="{E750386A-1185-40A1-A648-32436E91EDF2}" type="pres">
      <dgm:prSet presAssocID="{9D8E3D2F-595E-4F46-92F9-3A07E1617B4B}" presName="tx1" presStyleLbl="revTx" presStyleIdx="5" presStyleCnt="14"/>
      <dgm:spPr/>
    </dgm:pt>
    <dgm:pt modelId="{5B9D717D-F9D7-4AD2-95A9-91B53A7725D5}" type="pres">
      <dgm:prSet presAssocID="{9D8E3D2F-595E-4F46-92F9-3A07E1617B4B}" presName="vert1" presStyleCnt="0"/>
      <dgm:spPr/>
    </dgm:pt>
    <dgm:pt modelId="{05535216-2D4E-4D58-BC8F-BE1238512A97}" type="pres">
      <dgm:prSet presAssocID="{62FC8CF7-E5BA-4CC1-8942-F309D7969B37}" presName="thickLine" presStyleLbl="alignNode1" presStyleIdx="6" presStyleCnt="14"/>
      <dgm:spPr/>
    </dgm:pt>
    <dgm:pt modelId="{9A5A5AD0-4732-4EE3-8AB9-E486400A8B30}" type="pres">
      <dgm:prSet presAssocID="{62FC8CF7-E5BA-4CC1-8942-F309D7969B37}" presName="horz1" presStyleCnt="0"/>
      <dgm:spPr/>
    </dgm:pt>
    <dgm:pt modelId="{A410227C-DEC8-4E63-9058-4095AE394C59}" type="pres">
      <dgm:prSet presAssocID="{62FC8CF7-E5BA-4CC1-8942-F309D7969B37}" presName="tx1" presStyleLbl="revTx" presStyleIdx="6" presStyleCnt="14"/>
      <dgm:spPr/>
    </dgm:pt>
    <dgm:pt modelId="{0827B0A5-F39C-4F84-9CAF-7E2D0C855E1B}" type="pres">
      <dgm:prSet presAssocID="{62FC8CF7-E5BA-4CC1-8942-F309D7969B37}" presName="vert1" presStyleCnt="0"/>
      <dgm:spPr/>
    </dgm:pt>
    <dgm:pt modelId="{A1342315-6551-4850-ABEE-B05537EAE80C}" type="pres">
      <dgm:prSet presAssocID="{89D70361-5439-4248-A1C7-C1EB9BD2A962}" presName="thickLine" presStyleLbl="alignNode1" presStyleIdx="7" presStyleCnt="14"/>
      <dgm:spPr/>
    </dgm:pt>
    <dgm:pt modelId="{9CBD9F06-25C4-48A4-86D3-D498C26AF184}" type="pres">
      <dgm:prSet presAssocID="{89D70361-5439-4248-A1C7-C1EB9BD2A962}" presName="horz1" presStyleCnt="0"/>
      <dgm:spPr/>
    </dgm:pt>
    <dgm:pt modelId="{2D1A1377-03F8-4F74-86E6-B4D74FFDEC9A}" type="pres">
      <dgm:prSet presAssocID="{89D70361-5439-4248-A1C7-C1EB9BD2A962}" presName="tx1" presStyleLbl="revTx" presStyleIdx="7" presStyleCnt="14"/>
      <dgm:spPr/>
    </dgm:pt>
    <dgm:pt modelId="{086FA39F-4DA6-4FB0-8EB7-6591FBDAE8C3}" type="pres">
      <dgm:prSet presAssocID="{89D70361-5439-4248-A1C7-C1EB9BD2A962}" presName="vert1" presStyleCnt="0"/>
      <dgm:spPr/>
    </dgm:pt>
    <dgm:pt modelId="{B5FFFA18-C98B-4657-9BDD-FAE58995045B}" type="pres">
      <dgm:prSet presAssocID="{84ECD616-F077-4B35-AC9D-6E32A88C9B1F}" presName="thickLine" presStyleLbl="alignNode1" presStyleIdx="8" presStyleCnt="14"/>
      <dgm:spPr/>
    </dgm:pt>
    <dgm:pt modelId="{66A5CCA3-865F-42CC-88BD-73A16E506513}" type="pres">
      <dgm:prSet presAssocID="{84ECD616-F077-4B35-AC9D-6E32A88C9B1F}" presName="horz1" presStyleCnt="0"/>
      <dgm:spPr/>
    </dgm:pt>
    <dgm:pt modelId="{3B89A4E0-4882-4D66-ACD0-1300C40D9FDB}" type="pres">
      <dgm:prSet presAssocID="{84ECD616-F077-4B35-AC9D-6E32A88C9B1F}" presName="tx1" presStyleLbl="revTx" presStyleIdx="8" presStyleCnt="14"/>
      <dgm:spPr/>
    </dgm:pt>
    <dgm:pt modelId="{F96AA619-0DE4-4EF8-9195-F6FB280E023E}" type="pres">
      <dgm:prSet presAssocID="{84ECD616-F077-4B35-AC9D-6E32A88C9B1F}" presName="vert1" presStyleCnt="0"/>
      <dgm:spPr/>
    </dgm:pt>
    <dgm:pt modelId="{BF484456-C5D5-4E8C-9DAE-C8E2AD57079E}" type="pres">
      <dgm:prSet presAssocID="{EB42E20C-9291-4833-8654-D2C12A92371C}" presName="thickLine" presStyleLbl="alignNode1" presStyleIdx="9" presStyleCnt="14"/>
      <dgm:spPr/>
    </dgm:pt>
    <dgm:pt modelId="{1C29E1E7-2802-4989-B0F5-8458E0C5CF93}" type="pres">
      <dgm:prSet presAssocID="{EB42E20C-9291-4833-8654-D2C12A92371C}" presName="horz1" presStyleCnt="0"/>
      <dgm:spPr/>
    </dgm:pt>
    <dgm:pt modelId="{E6242003-BEBC-4443-B230-50A95CDB01EB}" type="pres">
      <dgm:prSet presAssocID="{EB42E20C-9291-4833-8654-D2C12A92371C}" presName="tx1" presStyleLbl="revTx" presStyleIdx="9" presStyleCnt="14"/>
      <dgm:spPr/>
    </dgm:pt>
    <dgm:pt modelId="{C440959A-9984-4BCD-A3F9-131B009AFEE7}" type="pres">
      <dgm:prSet presAssocID="{EB42E20C-9291-4833-8654-D2C12A92371C}" presName="vert1" presStyleCnt="0"/>
      <dgm:spPr/>
    </dgm:pt>
    <dgm:pt modelId="{4B65B99F-1D60-4C60-932B-73DC07008980}" type="pres">
      <dgm:prSet presAssocID="{E5E7305B-22D9-478A-9401-35DFE91C41C0}" presName="thickLine" presStyleLbl="alignNode1" presStyleIdx="10" presStyleCnt="14"/>
      <dgm:spPr/>
    </dgm:pt>
    <dgm:pt modelId="{8BA86E7A-60DA-47D8-AA45-B129DFF946B8}" type="pres">
      <dgm:prSet presAssocID="{E5E7305B-22D9-478A-9401-35DFE91C41C0}" presName="horz1" presStyleCnt="0"/>
      <dgm:spPr/>
    </dgm:pt>
    <dgm:pt modelId="{7F59EC9F-42C9-4B33-BC78-09FADED60F0F}" type="pres">
      <dgm:prSet presAssocID="{E5E7305B-22D9-478A-9401-35DFE91C41C0}" presName="tx1" presStyleLbl="revTx" presStyleIdx="10" presStyleCnt="14"/>
      <dgm:spPr/>
    </dgm:pt>
    <dgm:pt modelId="{74DDBD10-801E-464C-A486-D42E8B5A3587}" type="pres">
      <dgm:prSet presAssocID="{E5E7305B-22D9-478A-9401-35DFE91C41C0}" presName="vert1" presStyleCnt="0"/>
      <dgm:spPr/>
    </dgm:pt>
    <dgm:pt modelId="{F754912D-7FED-4CBA-B2A4-89CA199C6F8E}" type="pres">
      <dgm:prSet presAssocID="{178E1B09-4BA9-4AA4-AD7B-9B6BD35B3E36}" presName="thickLine" presStyleLbl="alignNode1" presStyleIdx="11" presStyleCnt="14"/>
      <dgm:spPr/>
    </dgm:pt>
    <dgm:pt modelId="{AB0773D7-81C3-41A5-9C59-0529810FC97B}" type="pres">
      <dgm:prSet presAssocID="{178E1B09-4BA9-4AA4-AD7B-9B6BD35B3E36}" presName="horz1" presStyleCnt="0"/>
      <dgm:spPr/>
    </dgm:pt>
    <dgm:pt modelId="{F3DCC628-5145-4B31-9D6A-0966C97E8314}" type="pres">
      <dgm:prSet presAssocID="{178E1B09-4BA9-4AA4-AD7B-9B6BD35B3E36}" presName="tx1" presStyleLbl="revTx" presStyleIdx="11" presStyleCnt="14"/>
      <dgm:spPr/>
    </dgm:pt>
    <dgm:pt modelId="{2089208A-AA5F-4780-9503-97BCFFD136D3}" type="pres">
      <dgm:prSet presAssocID="{178E1B09-4BA9-4AA4-AD7B-9B6BD35B3E36}" presName="vert1" presStyleCnt="0"/>
      <dgm:spPr/>
    </dgm:pt>
    <dgm:pt modelId="{D6550705-5AA0-4A3D-B229-755601A11251}" type="pres">
      <dgm:prSet presAssocID="{D5C587CD-B147-45A0-814A-B241137A892A}" presName="thickLine" presStyleLbl="alignNode1" presStyleIdx="12" presStyleCnt="14"/>
      <dgm:spPr/>
    </dgm:pt>
    <dgm:pt modelId="{3BD2B7B3-F68A-4B5E-82CD-8879EEA37671}" type="pres">
      <dgm:prSet presAssocID="{D5C587CD-B147-45A0-814A-B241137A892A}" presName="horz1" presStyleCnt="0"/>
      <dgm:spPr/>
    </dgm:pt>
    <dgm:pt modelId="{47BF33AC-3639-4674-AA0B-F1FA8C573F0D}" type="pres">
      <dgm:prSet presAssocID="{D5C587CD-B147-45A0-814A-B241137A892A}" presName="tx1" presStyleLbl="revTx" presStyleIdx="12" presStyleCnt="14"/>
      <dgm:spPr/>
    </dgm:pt>
    <dgm:pt modelId="{976B47DA-21FB-466E-916A-8E9BF6EB11FD}" type="pres">
      <dgm:prSet presAssocID="{D5C587CD-B147-45A0-814A-B241137A892A}" presName="vert1" presStyleCnt="0"/>
      <dgm:spPr/>
    </dgm:pt>
    <dgm:pt modelId="{A63F37C5-5291-4B73-B542-0391A25B3082}" type="pres">
      <dgm:prSet presAssocID="{5116557D-AF3B-4391-A02B-A1C0B4FFB60A}" presName="thickLine" presStyleLbl="alignNode1" presStyleIdx="13" presStyleCnt="14"/>
      <dgm:spPr/>
    </dgm:pt>
    <dgm:pt modelId="{672A2A6D-2C15-4D28-8BF2-D6C2965A5F64}" type="pres">
      <dgm:prSet presAssocID="{5116557D-AF3B-4391-A02B-A1C0B4FFB60A}" presName="horz1" presStyleCnt="0"/>
      <dgm:spPr/>
    </dgm:pt>
    <dgm:pt modelId="{632E0E00-7021-4610-924B-42C269455D2A}" type="pres">
      <dgm:prSet presAssocID="{5116557D-AF3B-4391-A02B-A1C0B4FFB60A}" presName="tx1" presStyleLbl="revTx" presStyleIdx="13" presStyleCnt="14"/>
      <dgm:spPr/>
    </dgm:pt>
    <dgm:pt modelId="{7EF093BE-256A-40AF-A0C7-E2A8BFCF6AA9}" type="pres">
      <dgm:prSet presAssocID="{5116557D-AF3B-4391-A02B-A1C0B4FFB60A}" presName="vert1" presStyleCnt="0"/>
      <dgm:spPr/>
    </dgm:pt>
  </dgm:ptLst>
  <dgm:cxnLst>
    <dgm:cxn modelId="{5FFDC900-F5F6-4F01-AD6B-AB839269062D}" type="presOf" srcId="{62FC8CF7-E5BA-4CC1-8942-F309D7969B37}" destId="{A410227C-DEC8-4E63-9058-4095AE394C59}" srcOrd="0" destOrd="0" presId="urn:microsoft.com/office/officeart/2008/layout/LinedList"/>
    <dgm:cxn modelId="{EE698D05-1562-432D-B7F2-C98EA5920B12}" type="presOf" srcId="{2A51F4E1-DD82-4B11-834E-C37519D24C12}" destId="{E481BDA6-6848-475B-BEDE-EFDE2A27F8C9}" srcOrd="0" destOrd="0" presId="urn:microsoft.com/office/officeart/2008/layout/LinedList"/>
    <dgm:cxn modelId="{82F43416-B534-4114-A487-B5841A4B79DC}" type="presOf" srcId="{E5E7305B-22D9-478A-9401-35DFE91C41C0}" destId="{7F59EC9F-42C9-4B33-BC78-09FADED60F0F}" srcOrd="0" destOrd="0" presId="urn:microsoft.com/office/officeart/2008/layout/LinedList"/>
    <dgm:cxn modelId="{6D61B21B-5F25-4E1C-8BBC-6FAF53DBB0F2}" srcId="{23F319BE-11FE-4EEF-8478-7988CF4FA4AB}" destId="{62FC8CF7-E5BA-4CC1-8942-F309D7969B37}" srcOrd="6" destOrd="0" parTransId="{1931E5E4-ACE9-486E-BD5D-BF00F9F2DCE4}" sibTransId="{778526E1-46C6-4172-82F2-21A8C0A6D0DE}"/>
    <dgm:cxn modelId="{E2AA1823-B73F-420E-8B57-71E991B8338A}" type="presOf" srcId="{B8E33DF5-1F64-49DD-BE19-FFFFBE2E5A50}" destId="{DDEC80EE-B62F-4603-A37F-B72728DE5361}" srcOrd="0" destOrd="0" presId="urn:microsoft.com/office/officeart/2008/layout/LinedList"/>
    <dgm:cxn modelId="{C656762D-F4CB-47E7-BB1B-4EBCDD094F4D}" type="presOf" srcId="{CE19F2C5-E8D3-45B0-9F4E-6BB50A849788}" destId="{4DDDA6D4-83F7-4E0F-A730-3AA4DA968456}" srcOrd="0" destOrd="0" presId="urn:microsoft.com/office/officeart/2008/layout/LinedList"/>
    <dgm:cxn modelId="{06CE762D-C326-4402-81B7-C5A94A450BC0}" type="presOf" srcId="{89D70361-5439-4248-A1C7-C1EB9BD2A962}" destId="{2D1A1377-03F8-4F74-86E6-B4D74FFDEC9A}" srcOrd="0" destOrd="0" presId="urn:microsoft.com/office/officeart/2008/layout/LinedList"/>
    <dgm:cxn modelId="{C31BF23C-B93B-4676-9E6D-4E8033357BE3}" srcId="{23F319BE-11FE-4EEF-8478-7988CF4FA4AB}" destId="{E5E7305B-22D9-478A-9401-35DFE91C41C0}" srcOrd="10" destOrd="0" parTransId="{03F05800-A945-4DEE-8258-880848956D8D}" sibTransId="{93C9EAFF-7F76-43BA-B9C8-3D4ED94C04D6}"/>
    <dgm:cxn modelId="{581E5B3F-5060-439D-A67A-8FDDF24360E6}" srcId="{23F319BE-11FE-4EEF-8478-7988CF4FA4AB}" destId="{9D8E3D2F-595E-4F46-92F9-3A07E1617B4B}" srcOrd="5" destOrd="0" parTransId="{EEA3C666-80F9-472C-A5E0-2AAAB3A86E40}" sibTransId="{FDF5D1E2-5516-4283-A134-B16E618BD9FC}"/>
    <dgm:cxn modelId="{2F6B4A6E-3FC6-410E-8FDE-4C494883B2B1}" type="presOf" srcId="{2AA58336-76BA-4F95-8B41-C02E779148A9}" destId="{AE1D3AE0-8E1F-4622-A335-A890A419D388}" srcOrd="0" destOrd="0" presId="urn:microsoft.com/office/officeart/2008/layout/LinedList"/>
    <dgm:cxn modelId="{0FCEC653-52D2-419B-A9D1-8AD204C9CEAD}" srcId="{23F319BE-11FE-4EEF-8478-7988CF4FA4AB}" destId="{2AA58336-76BA-4F95-8B41-C02E779148A9}" srcOrd="3" destOrd="0" parTransId="{566A86D4-5F79-470C-BB9C-0A17085894E9}" sibTransId="{6C51BA89-8019-42CA-9500-501EBEF89C43}"/>
    <dgm:cxn modelId="{1C8C4174-D70B-423B-BD04-2CB77F1AEA04}" srcId="{23F319BE-11FE-4EEF-8478-7988CF4FA4AB}" destId="{84ECD616-F077-4B35-AC9D-6E32A88C9B1F}" srcOrd="8" destOrd="0" parTransId="{45BE247D-80E9-428E-B9ED-0059919D3CC8}" sibTransId="{CC91C656-8F09-4555-AB57-7574FC145F78}"/>
    <dgm:cxn modelId="{98EB1477-964B-4D64-94F1-133AB2257F25}" type="presOf" srcId="{D5C587CD-B147-45A0-814A-B241137A892A}" destId="{47BF33AC-3639-4674-AA0B-F1FA8C573F0D}" srcOrd="0" destOrd="0" presId="urn:microsoft.com/office/officeart/2008/layout/LinedList"/>
    <dgm:cxn modelId="{8FF3958D-5E70-478A-8541-226383278BE9}" type="presOf" srcId="{84ECD616-F077-4B35-AC9D-6E32A88C9B1F}" destId="{3B89A4E0-4882-4D66-ACD0-1300C40D9FDB}" srcOrd="0" destOrd="0" presId="urn:microsoft.com/office/officeart/2008/layout/LinedList"/>
    <dgm:cxn modelId="{A1090A93-021D-4844-87F0-542CC4030DA1}" type="presOf" srcId="{9D8E3D2F-595E-4F46-92F9-3A07E1617B4B}" destId="{E750386A-1185-40A1-A648-32436E91EDF2}" srcOrd="0" destOrd="0" presId="urn:microsoft.com/office/officeart/2008/layout/LinedList"/>
    <dgm:cxn modelId="{08E9BC9C-0045-4D9E-BA00-BE879DC489DE}" srcId="{23F319BE-11FE-4EEF-8478-7988CF4FA4AB}" destId="{D5C587CD-B147-45A0-814A-B241137A892A}" srcOrd="12" destOrd="0" parTransId="{7274CB5E-2197-4DED-AC79-D2D4610CF9B8}" sibTransId="{6FE3182E-4DC6-4BB7-8251-5347512944EE}"/>
    <dgm:cxn modelId="{30CC6C9F-4DB6-4CA1-8497-2ACF20847389}" srcId="{23F319BE-11FE-4EEF-8478-7988CF4FA4AB}" destId="{2A51F4E1-DD82-4B11-834E-C37519D24C12}" srcOrd="1" destOrd="0" parTransId="{8B04C714-2710-4089-9BEF-FBA5AA639906}" sibTransId="{9D718FB2-4F3E-41F0-BBDA-755A0A89A0F4}"/>
    <dgm:cxn modelId="{5AE16BAE-5C5D-45B7-AB82-E4EC95C0B723}" type="presOf" srcId="{5116557D-AF3B-4391-A02B-A1C0B4FFB60A}" destId="{632E0E00-7021-4610-924B-42C269455D2A}" srcOrd="0" destOrd="0" presId="urn:microsoft.com/office/officeart/2008/layout/LinedList"/>
    <dgm:cxn modelId="{55B1FDB2-D118-4B32-BC5C-3E1017FB1870}" srcId="{23F319BE-11FE-4EEF-8478-7988CF4FA4AB}" destId="{CE19F2C5-E8D3-45B0-9F4E-6BB50A849788}" srcOrd="0" destOrd="0" parTransId="{37B35356-00B0-4A4B-8E79-ABB9215965CD}" sibTransId="{554A00F5-4CAB-41D2-B23B-D1EE46857D5C}"/>
    <dgm:cxn modelId="{89A044C4-FE4E-4C49-A03A-D8E0C1471E79}" type="presOf" srcId="{EB42E20C-9291-4833-8654-D2C12A92371C}" destId="{E6242003-BEBC-4443-B230-50A95CDB01EB}" srcOrd="0" destOrd="0" presId="urn:microsoft.com/office/officeart/2008/layout/LinedList"/>
    <dgm:cxn modelId="{D5EB43CB-636E-4250-AF1C-46F1053B7E4E}" type="presOf" srcId="{A1EE3C40-094E-48A4-8229-910ED694F46A}" destId="{B430F8E4-25EB-44EC-9087-6D8597966AB3}" srcOrd="0" destOrd="0" presId="urn:microsoft.com/office/officeart/2008/layout/LinedList"/>
    <dgm:cxn modelId="{829469D2-3EF2-48A6-BB8B-593413608B00}" srcId="{23F319BE-11FE-4EEF-8478-7988CF4FA4AB}" destId="{89D70361-5439-4248-A1C7-C1EB9BD2A962}" srcOrd="7" destOrd="0" parTransId="{AE7DAFA4-AB6A-44CD-A3E6-3F692C4C8774}" sibTransId="{1783C482-E8A5-4A10-9C82-899D2C5CE951}"/>
    <dgm:cxn modelId="{89BECBD2-D5BC-4DBF-89BA-B6EB565C409F}" srcId="{23F319BE-11FE-4EEF-8478-7988CF4FA4AB}" destId="{EB42E20C-9291-4833-8654-D2C12A92371C}" srcOrd="9" destOrd="0" parTransId="{A75867BF-D738-473D-B6A2-09E4FB92E6E4}" sibTransId="{EC68DD6B-7018-4CC1-8B2A-4FB1A8B2021C}"/>
    <dgm:cxn modelId="{BBF96ADF-8312-42CB-98C4-9A57A298EDD1}" srcId="{23F319BE-11FE-4EEF-8478-7988CF4FA4AB}" destId="{A1EE3C40-094E-48A4-8229-910ED694F46A}" srcOrd="2" destOrd="0" parTransId="{B72D380A-009D-4C97-9877-91B37F3AF4AA}" sibTransId="{9D0361B2-6BB1-4F63-87D8-9ACC87D303D9}"/>
    <dgm:cxn modelId="{CEA667E7-C3B6-48D8-941A-5DF5AA58A1D7}" type="presOf" srcId="{23F319BE-11FE-4EEF-8478-7988CF4FA4AB}" destId="{B23A7331-0F4E-4EB0-A6F2-91A5584AC249}" srcOrd="0" destOrd="0" presId="urn:microsoft.com/office/officeart/2008/layout/LinedList"/>
    <dgm:cxn modelId="{74FB63E8-1EEC-4676-9B43-AEFF89A73ACE}" srcId="{23F319BE-11FE-4EEF-8478-7988CF4FA4AB}" destId="{5116557D-AF3B-4391-A02B-A1C0B4FFB60A}" srcOrd="13" destOrd="0" parTransId="{859C99EE-A472-416D-8C9A-648AE89DECF3}" sibTransId="{13BAD916-3D45-43C1-BB19-03A9654B4953}"/>
    <dgm:cxn modelId="{7F453DF4-3EAA-4A1B-BB58-C162140A2D3A}" srcId="{23F319BE-11FE-4EEF-8478-7988CF4FA4AB}" destId="{B8E33DF5-1F64-49DD-BE19-FFFFBE2E5A50}" srcOrd="4" destOrd="0" parTransId="{3BD5A9DA-C173-4AC5-AC78-09067BC82F25}" sibTransId="{918FC544-86EC-472B-8733-02C03BD9642A}"/>
    <dgm:cxn modelId="{3EDAF7FC-73AB-4F93-9779-F6436BCD333F}" srcId="{23F319BE-11FE-4EEF-8478-7988CF4FA4AB}" destId="{178E1B09-4BA9-4AA4-AD7B-9B6BD35B3E36}" srcOrd="11" destOrd="0" parTransId="{BAFD896B-C278-4617-9C3A-43A4EB8B0420}" sibTransId="{C1510CF6-50FA-451E-8794-7631335C9E32}"/>
    <dgm:cxn modelId="{2C86D7FE-ACBE-4A5D-8806-067E8B0AA66A}" type="presOf" srcId="{178E1B09-4BA9-4AA4-AD7B-9B6BD35B3E36}" destId="{F3DCC628-5145-4B31-9D6A-0966C97E8314}" srcOrd="0" destOrd="0" presId="urn:microsoft.com/office/officeart/2008/layout/LinedList"/>
    <dgm:cxn modelId="{D9AB1CF3-B93C-4953-9B95-90213E4A9F5E}" type="presParOf" srcId="{B23A7331-0F4E-4EB0-A6F2-91A5584AC249}" destId="{39DAFDD2-B537-4B94-AD44-A263EB5433C3}" srcOrd="0" destOrd="0" presId="urn:microsoft.com/office/officeart/2008/layout/LinedList"/>
    <dgm:cxn modelId="{C21F58C4-8685-44E0-80F6-DBC94DB2DC58}" type="presParOf" srcId="{B23A7331-0F4E-4EB0-A6F2-91A5584AC249}" destId="{1798CECB-B285-4D2E-880C-39E6D1EC01D7}" srcOrd="1" destOrd="0" presId="urn:microsoft.com/office/officeart/2008/layout/LinedList"/>
    <dgm:cxn modelId="{4CDA9CD9-6340-4514-AD93-B774AD96CD19}" type="presParOf" srcId="{1798CECB-B285-4D2E-880C-39E6D1EC01D7}" destId="{4DDDA6D4-83F7-4E0F-A730-3AA4DA968456}" srcOrd="0" destOrd="0" presId="urn:microsoft.com/office/officeart/2008/layout/LinedList"/>
    <dgm:cxn modelId="{FABE5679-79A9-4D87-967A-3F8FD6EA6066}" type="presParOf" srcId="{1798CECB-B285-4D2E-880C-39E6D1EC01D7}" destId="{DCEF1E9B-4946-4846-8CFA-63488DD8E2CB}" srcOrd="1" destOrd="0" presId="urn:microsoft.com/office/officeart/2008/layout/LinedList"/>
    <dgm:cxn modelId="{C1EA2A49-E328-4C4F-A673-6BF03225DB3E}" type="presParOf" srcId="{B23A7331-0F4E-4EB0-A6F2-91A5584AC249}" destId="{C6A73728-C3D3-42C8-AEF9-CA6CBEDBA61B}" srcOrd="2" destOrd="0" presId="urn:microsoft.com/office/officeart/2008/layout/LinedList"/>
    <dgm:cxn modelId="{C2AF53B2-2726-46CC-9762-4D660D304961}" type="presParOf" srcId="{B23A7331-0F4E-4EB0-A6F2-91A5584AC249}" destId="{C68965FD-0F53-423D-B738-CF5E06043D11}" srcOrd="3" destOrd="0" presId="urn:microsoft.com/office/officeart/2008/layout/LinedList"/>
    <dgm:cxn modelId="{D70B9A6C-44B8-4A6D-8025-89364E13F5AA}" type="presParOf" srcId="{C68965FD-0F53-423D-B738-CF5E06043D11}" destId="{E481BDA6-6848-475B-BEDE-EFDE2A27F8C9}" srcOrd="0" destOrd="0" presId="urn:microsoft.com/office/officeart/2008/layout/LinedList"/>
    <dgm:cxn modelId="{61333675-F04A-410E-B891-F8ECF2E148B4}" type="presParOf" srcId="{C68965FD-0F53-423D-B738-CF5E06043D11}" destId="{E37FF1A6-78DA-47A6-A37D-EF590A86B359}" srcOrd="1" destOrd="0" presId="urn:microsoft.com/office/officeart/2008/layout/LinedList"/>
    <dgm:cxn modelId="{F53B28DF-2A31-4A2F-B268-4CA82F2517DE}" type="presParOf" srcId="{B23A7331-0F4E-4EB0-A6F2-91A5584AC249}" destId="{F3FAD102-B1A0-4AAA-AEED-000737BC5EBB}" srcOrd="4" destOrd="0" presId="urn:microsoft.com/office/officeart/2008/layout/LinedList"/>
    <dgm:cxn modelId="{4A4E00DC-B21E-4421-B3D9-94CA44AFCE5D}" type="presParOf" srcId="{B23A7331-0F4E-4EB0-A6F2-91A5584AC249}" destId="{ECFD1963-763F-4965-BCAA-160E67D41052}" srcOrd="5" destOrd="0" presId="urn:microsoft.com/office/officeart/2008/layout/LinedList"/>
    <dgm:cxn modelId="{8DCAA004-9D89-4977-9CEB-ACD1060B873C}" type="presParOf" srcId="{ECFD1963-763F-4965-BCAA-160E67D41052}" destId="{B430F8E4-25EB-44EC-9087-6D8597966AB3}" srcOrd="0" destOrd="0" presId="urn:microsoft.com/office/officeart/2008/layout/LinedList"/>
    <dgm:cxn modelId="{D867BA8F-F8D6-4E0C-A134-FD2D6A51839A}" type="presParOf" srcId="{ECFD1963-763F-4965-BCAA-160E67D41052}" destId="{47A51D81-F7A5-495B-AE8E-4771CADC2139}" srcOrd="1" destOrd="0" presId="urn:microsoft.com/office/officeart/2008/layout/LinedList"/>
    <dgm:cxn modelId="{4E71F988-1E32-4624-ACE5-3074325C128A}" type="presParOf" srcId="{B23A7331-0F4E-4EB0-A6F2-91A5584AC249}" destId="{0D969C0D-9379-4AB7-AC26-88B11C7654E5}" srcOrd="6" destOrd="0" presId="urn:microsoft.com/office/officeart/2008/layout/LinedList"/>
    <dgm:cxn modelId="{E938EF4B-4706-47A3-988C-E11DABD01237}" type="presParOf" srcId="{B23A7331-0F4E-4EB0-A6F2-91A5584AC249}" destId="{8FD06CBA-F41B-4985-8025-BC700EA61350}" srcOrd="7" destOrd="0" presId="urn:microsoft.com/office/officeart/2008/layout/LinedList"/>
    <dgm:cxn modelId="{84CDC3EE-5107-4C3D-9FF7-68606138D293}" type="presParOf" srcId="{8FD06CBA-F41B-4985-8025-BC700EA61350}" destId="{AE1D3AE0-8E1F-4622-A335-A890A419D388}" srcOrd="0" destOrd="0" presId="urn:microsoft.com/office/officeart/2008/layout/LinedList"/>
    <dgm:cxn modelId="{35A0B94F-BCFF-40E8-B852-B6E559CB54CA}" type="presParOf" srcId="{8FD06CBA-F41B-4985-8025-BC700EA61350}" destId="{04DFBE7C-CE05-4E2E-9212-CD1C4F63F80F}" srcOrd="1" destOrd="0" presId="urn:microsoft.com/office/officeart/2008/layout/LinedList"/>
    <dgm:cxn modelId="{E778B7FF-E65C-490C-AEBF-539C7D930E03}" type="presParOf" srcId="{B23A7331-0F4E-4EB0-A6F2-91A5584AC249}" destId="{8845FE4F-A8BA-4D1F-859C-1B1DFC1D4245}" srcOrd="8" destOrd="0" presId="urn:microsoft.com/office/officeart/2008/layout/LinedList"/>
    <dgm:cxn modelId="{733F404A-7C68-4203-BC8B-441CFF1709B9}" type="presParOf" srcId="{B23A7331-0F4E-4EB0-A6F2-91A5584AC249}" destId="{F1D5C259-2D52-4407-800B-9AD90DA4C69B}" srcOrd="9" destOrd="0" presId="urn:microsoft.com/office/officeart/2008/layout/LinedList"/>
    <dgm:cxn modelId="{ECBEA390-20BF-48C0-84E3-761EA379894C}" type="presParOf" srcId="{F1D5C259-2D52-4407-800B-9AD90DA4C69B}" destId="{DDEC80EE-B62F-4603-A37F-B72728DE5361}" srcOrd="0" destOrd="0" presId="urn:microsoft.com/office/officeart/2008/layout/LinedList"/>
    <dgm:cxn modelId="{48CBB2BF-BD14-4C29-9C60-795AB757E602}" type="presParOf" srcId="{F1D5C259-2D52-4407-800B-9AD90DA4C69B}" destId="{A4735837-A409-40F7-90B9-F67D2409B63B}" srcOrd="1" destOrd="0" presId="urn:microsoft.com/office/officeart/2008/layout/LinedList"/>
    <dgm:cxn modelId="{CE3EEF8B-69CF-4E93-890C-2168B5679028}" type="presParOf" srcId="{B23A7331-0F4E-4EB0-A6F2-91A5584AC249}" destId="{818959C1-BAD4-423B-92A2-2C6334B79C0F}" srcOrd="10" destOrd="0" presId="urn:microsoft.com/office/officeart/2008/layout/LinedList"/>
    <dgm:cxn modelId="{D8CD5B40-AFCB-43C9-A47E-E47B70AD2DE6}" type="presParOf" srcId="{B23A7331-0F4E-4EB0-A6F2-91A5584AC249}" destId="{45F025BE-BCE1-4531-81ED-2E539A4C41E4}" srcOrd="11" destOrd="0" presId="urn:microsoft.com/office/officeart/2008/layout/LinedList"/>
    <dgm:cxn modelId="{EC03FBDB-0B65-4753-99BC-06758D57045D}" type="presParOf" srcId="{45F025BE-BCE1-4531-81ED-2E539A4C41E4}" destId="{E750386A-1185-40A1-A648-32436E91EDF2}" srcOrd="0" destOrd="0" presId="urn:microsoft.com/office/officeart/2008/layout/LinedList"/>
    <dgm:cxn modelId="{246BF013-023B-41E8-9A7F-4D82266BF0F6}" type="presParOf" srcId="{45F025BE-BCE1-4531-81ED-2E539A4C41E4}" destId="{5B9D717D-F9D7-4AD2-95A9-91B53A7725D5}" srcOrd="1" destOrd="0" presId="urn:microsoft.com/office/officeart/2008/layout/LinedList"/>
    <dgm:cxn modelId="{78F207D2-4CD4-45CC-B72E-EFF9FEA1C699}" type="presParOf" srcId="{B23A7331-0F4E-4EB0-A6F2-91A5584AC249}" destId="{05535216-2D4E-4D58-BC8F-BE1238512A97}" srcOrd="12" destOrd="0" presId="urn:microsoft.com/office/officeart/2008/layout/LinedList"/>
    <dgm:cxn modelId="{320C0839-0C33-4B74-98D9-A3DBB93DA14E}" type="presParOf" srcId="{B23A7331-0F4E-4EB0-A6F2-91A5584AC249}" destId="{9A5A5AD0-4732-4EE3-8AB9-E486400A8B30}" srcOrd="13" destOrd="0" presId="urn:microsoft.com/office/officeart/2008/layout/LinedList"/>
    <dgm:cxn modelId="{71F5C6FC-2019-46EA-96C5-DFD4DDC12102}" type="presParOf" srcId="{9A5A5AD0-4732-4EE3-8AB9-E486400A8B30}" destId="{A410227C-DEC8-4E63-9058-4095AE394C59}" srcOrd="0" destOrd="0" presId="urn:microsoft.com/office/officeart/2008/layout/LinedList"/>
    <dgm:cxn modelId="{9B8F38DA-7240-4429-AD5A-788EA9501188}" type="presParOf" srcId="{9A5A5AD0-4732-4EE3-8AB9-E486400A8B30}" destId="{0827B0A5-F39C-4F84-9CAF-7E2D0C855E1B}" srcOrd="1" destOrd="0" presId="urn:microsoft.com/office/officeart/2008/layout/LinedList"/>
    <dgm:cxn modelId="{7333BDC6-1C8E-4564-9F7A-AB3A3BAA9B09}" type="presParOf" srcId="{B23A7331-0F4E-4EB0-A6F2-91A5584AC249}" destId="{A1342315-6551-4850-ABEE-B05537EAE80C}" srcOrd="14" destOrd="0" presId="urn:microsoft.com/office/officeart/2008/layout/LinedList"/>
    <dgm:cxn modelId="{5FCAFD23-8B3D-4E74-9F99-35FD54D849D2}" type="presParOf" srcId="{B23A7331-0F4E-4EB0-A6F2-91A5584AC249}" destId="{9CBD9F06-25C4-48A4-86D3-D498C26AF184}" srcOrd="15" destOrd="0" presId="urn:microsoft.com/office/officeart/2008/layout/LinedList"/>
    <dgm:cxn modelId="{57011101-CC31-4D30-937D-939105E1C419}" type="presParOf" srcId="{9CBD9F06-25C4-48A4-86D3-D498C26AF184}" destId="{2D1A1377-03F8-4F74-86E6-B4D74FFDEC9A}" srcOrd="0" destOrd="0" presId="urn:microsoft.com/office/officeart/2008/layout/LinedList"/>
    <dgm:cxn modelId="{642B94A4-7CC8-4E70-A22F-6BD67A3417A6}" type="presParOf" srcId="{9CBD9F06-25C4-48A4-86D3-D498C26AF184}" destId="{086FA39F-4DA6-4FB0-8EB7-6591FBDAE8C3}" srcOrd="1" destOrd="0" presId="urn:microsoft.com/office/officeart/2008/layout/LinedList"/>
    <dgm:cxn modelId="{9F00F9C5-96E2-4D72-8588-F290ED5CF074}" type="presParOf" srcId="{B23A7331-0F4E-4EB0-A6F2-91A5584AC249}" destId="{B5FFFA18-C98B-4657-9BDD-FAE58995045B}" srcOrd="16" destOrd="0" presId="urn:microsoft.com/office/officeart/2008/layout/LinedList"/>
    <dgm:cxn modelId="{BD9475C1-83BB-44A6-94BD-949EE7084D4A}" type="presParOf" srcId="{B23A7331-0F4E-4EB0-A6F2-91A5584AC249}" destId="{66A5CCA3-865F-42CC-88BD-73A16E506513}" srcOrd="17" destOrd="0" presId="urn:microsoft.com/office/officeart/2008/layout/LinedList"/>
    <dgm:cxn modelId="{79D749E7-7372-45B2-B8A5-F83083B355B3}" type="presParOf" srcId="{66A5CCA3-865F-42CC-88BD-73A16E506513}" destId="{3B89A4E0-4882-4D66-ACD0-1300C40D9FDB}" srcOrd="0" destOrd="0" presId="urn:microsoft.com/office/officeart/2008/layout/LinedList"/>
    <dgm:cxn modelId="{66A485A8-97FD-4EF4-BCF6-2C66616C083C}" type="presParOf" srcId="{66A5CCA3-865F-42CC-88BD-73A16E506513}" destId="{F96AA619-0DE4-4EF8-9195-F6FB280E023E}" srcOrd="1" destOrd="0" presId="urn:microsoft.com/office/officeart/2008/layout/LinedList"/>
    <dgm:cxn modelId="{8E0B3ADF-9180-4ED6-885D-F657E2C254AF}" type="presParOf" srcId="{B23A7331-0F4E-4EB0-A6F2-91A5584AC249}" destId="{BF484456-C5D5-4E8C-9DAE-C8E2AD57079E}" srcOrd="18" destOrd="0" presId="urn:microsoft.com/office/officeart/2008/layout/LinedList"/>
    <dgm:cxn modelId="{0EA77856-7DFF-4E67-93B9-892713C80EBD}" type="presParOf" srcId="{B23A7331-0F4E-4EB0-A6F2-91A5584AC249}" destId="{1C29E1E7-2802-4989-B0F5-8458E0C5CF93}" srcOrd="19" destOrd="0" presId="urn:microsoft.com/office/officeart/2008/layout/LinedList"/>
    <dgm:cxn modelId="{4F48E401-BBC0-418E-A203-99FFA63CCF4C}" type="presParOf" srcId="{1C29E1E7-2802-4989-B0F5-8458E0C5CF93}" destId="{E6242003-BEBC-4443-B230-50A95CDB01EB}" srcOrd="0" destOrd="0" presId="urn:microsoft.com/office/officeart/2008/layout/LinedList"/>
    <dgm:cxn modelId="{4ED65F22-7492-4B97-AFC2-2F7BCC29CC6E}" type="presParOf" srcId="{1C29E1E7-2802-4989-B0F5-8458E0C5CF93}" destId="{C440959A-9984-4BCD-A3F9-131B009AFEE7}" srcOrd="1" destOrd="0" presId="urn:microsoft.com/office/officeart/2008/layout/LinedList"/>
    <dgm:cxn modelId="{8E94F079-0381-4AEC-BBE5-03E6F9F9AFAB}" type="presParOf" srcId="{B23A7331-0F4E-4EB0-A6F2-91A5584AC249}" destId="{4B65B99F-1D60-4C60-932B-73DC07008980}" srcOrd="20" destOrd="0" presId="urn:microsoft.com/office/officeart/2008/layout/LinedList"/>
    <dgm:cxn modelId="{5F5F8C8F-991B-4EFC-9771-576F5987C5BA}" type="presParOf" srcId="{B23A7331-0F4E-4EB0-A6F2-91A5584AC249}" destId="{8BA86E7A-60DA-47D8-AA45-B129DFF946B8}" srcOrd="21" destOrd="0" presId="urn:microsoft.com/office/officeart/2008/layout/LinedList"/>
    <dgm:cxn modelId="{24B493D5-DA59-4DDE-B7E7-F84CBD6E10C4}" type="presParOf" srcId="{8BA86E7A-60DA-47D8-AA45-B129DFF946B8}" destId="{7F59EC9F-42C9-4B33-BC78-09FADED60F0F}" srcOrd="0" destOrd="0" presId="urn:microsoft.com/office/officeart/2008/layout/LinedList"/>
    <dgm:cxn modelId="{D4E9087B-74CC-45FF-AD31-C9B9485DF8F2}" type="presParOf" srcId="{8BA86E7A-60DA-47D8-AA45-B129DFF946B8}" destId="{74DDBD10-801E-464C-A486-D42E8B5A3587}" srcOrd="1" destOrd="0" presId="urn:microsoft.com/office/officeart/2008/layout/LinedList"/>
    <dgm:cxn modelId="{3813A413-E4FD-4479-AAC1-263D9257DDF8}" type="presParOf" srcId="{B23A7331-0F4E-4EB0-A6F2-91A5584AC249}" destId="{F754912D-7FED-4CBA-B2A4-89CA199C6F8E}" srcOrd="22" destOrd="0" presId="urn:microsoft.com/office/officeart/2008/layout/LinedList"/>
    <dgm:cxn modelId="{C847514D-13B8-4DD3-A2EF-271A022C9670}" type="presParOf" srcId="{B23A7331-0F4E-4EB0-A6F2-91A5584AC249}" destId="{AB0773D7-81C3-41A5-9C59-0529810FC97B}" srcOrd="23" destOrd="0" presId="urn:microsoft.com/office/officeart/2008/layout/LinedList"/>
    <dgm:cxn modelId="{9EBB3386-A7DA-4E66-8072-783185EEDD9E}" type="presParOf" srcId="{AB0773D7-81C3-41A5-9C59-0529810FC97B}" destId="{F3DCC628-5145-4B31-9D6A-0966C97E8314}" srcOrd="0" destOrd="0" presId="urn:microsoft.com/office/officeart/2008/layout/LinedList"/>
    <dgm:cxn modelId="{36A2EEE7-D717-4A04-80A8-7A1178F9C01A}" type="presParOf" srcId="{AB0773D7-81C3-41A5-9C59-0529810FC97B}" destId="{2089208A-AA5F-4780-9503-97BCFFD136D3}" srcOrd="1" destOrd="0" presId="urn:microsoft.com/office/officeart/2008/layout/LinedList"/>
    <dgm:cxn modelId="{679D6BF7-B004-42FD-B806-5B52DCF6B058}" type="presParOf" srcId="{B23A7331-0F4E-4EB0-A6F2-91A5584AC249}" destId="{D6550705-5AA0-4A3D-B229-755601A11251}" srcOrd="24" destOrd="0" presId="urn:microsoft.com/office/officeart/2008/layout/LinedList"/>
    <dgm:cxn modelId="{BCAB2CFA-F05B-494F-B5EB-074516B94F1A}" type="presParOf" srcId="{B23A7331-0F4E-4EB0-A6F2-91A5584AC249}" destId="{3BD2B7B3-F68A-4B5E-82CD-8879EEA37671}" srcOrd="25" destOrd="0" presId="urn:microsoft.com/office/officeart/2008/layout/LinedList"/>
    <dgm:cxn modelId="{1999C30B-4AA7-4356-83E4-1001C5CC2726}" type="presParOf" srcId="{3BD2B7B3-F68A-4B5E-82CD-8879EEA37671}" destId="{47BF33AC-3639-4674-AA0B-F1FA8C573F0D}" srcOrd="0" destOrd="0" presId="urn:microsoft.com/office/officeart/2008/layout/LinedList"/>
    <dgm:cxn modelId="{CB408EC5-8A11-4005-8D09-3BCB83BE2ACD}" type="presParOf" srcId="{3BD2B7B3-F68A-4B5E-82CD-8879EEA37671}" destId="{976B47DA-21FB-466E-916A-8E9BF6EB11FD}" srcOrd="1" destOrd="0" presId="urn:microsoft.com/office/officeart/2008/layout/LinedList"/>
    <dgm:cxn modelId="{8E647632-D5AD-436C-B42D-E9A4C6972BE6}" type="presParOf" srcId="{B23A7331-0F4E-4EB0-A6F2-91A5584AC249}" destId="{A63F37C5-5291-4B73-B542-0391A25B3082}" srcOrd="26" destOrd="0" presId="urn:microsoft.com/office/officeart/2008/layout/LinedList"/>
    <dgm:cxn modelId="{B65077E6-47AB-4966-966C-68822C7B8B61}" type="presParOf" srcId="{B23A7331-0F4E-4EB0-A6F2-91A5584AC249}" destId="{672A2A6D-2C15-4D28-8BF2-D6C2965A5F64}" srcOrd="27" destOrd="0" presId="urn:microsoft.com/office/officeart/2008/layout/LinedList"/>
    <dgm:cxn modelId="{E01A49BB-8DDD-4721-B1C5-F027BA047320}" type="presParOf" srcId="{672A2A6D-2C15-4D28-8BF2-D6C2965A5F64}" destId="{632E0E00-7021-4610-924B-42C269455D2A}" srcOrd="0" destOrd="0" presId="urn:microsoft.com/office/officeart/2008/layout/LinedList"/>
    <dgm:cxn modelId="{FF2DFC77-4CC1-4634-9886-50DC65341298}" type="presParOf" srcId="{672A2A6D-2C15-4D28-8BF2-D6C2965A5F64}" destId="{7EF093BE-256A-40AF-A0C7-E2A8BFCF6A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863973-B404-4CE6-B1AD-902CA0A91B1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EF6BE8-5797-434D-8D13-7549E1E36CB5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1.Завершение транзита; Открытие транзита; пломбирование ТС</a:t>
          </a:r>
          <a:endParaRPr lang="en-US" sz="1600" dirty="0">
            <a:solidFill>
              <a:schemeClr val="tx1"/>
            </a:solidFill>
          </a:endParaRPr>
        </a:p>
      </dgm:t>
    </dgm:pt>
    <dgm:pt modelId="{04BD912B-D9EF-415C-BCBC-AB81823942E4}" type="parTrans" cxnId="{A5C7FAE8-9A63-49F7-81BC-65207384E1D8}">
      <dgm:prSet/>
      <dgm:spPr/>
      <dgm:t>
        <a:bodyPr/>
        <a:lstStyle/>
        <a:p>
          <a:endParaRPr lang="en-US" sz="2400"/>
        </a:p>
      </dgm:t>
    </dgm:pt>
    <dgm:pt modelId="{2FF1447A-F1AF-40D5-A63C-40D02F563DA5}" type="sibTrans" cxnId="{A5C7FAE8-9A63-49F7-81BC-65207384E1D8}">
      <dgm:prSet/>
      <dgm:spPr/>
      <dgm:t>
        <a:bodyPr/>
        <a:lstStyle/>
        <a:p>
          <a:endParaRPr lang="en-US" sz="2400"/>
        </a:p>
      </dgm:t>
    </dgm:pt>
    <dgm:pt modelId="{194BB58A-FC9C-4275-B483-08C1315824DB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2.Размещение товаров в ЗТК, СВХ и Таможенный Склад</a:t>
          </a:r>
          <a:endParaRPr lang="en-US" sz="1600" dirty="0">
            <a:solidFill>
              <a:schemeClr val="tx1"/>
            </a:solidFill>
          </a:endParaRPr>
        </a:p>
      </dgm:t>
    </dgm:pt>
    <dgm:pt modelId="{DEC1243E-2BB5-410E-AFE3-DE1ADC8530E1}" type="parTrans" cxnId="{B8F2F54C-78B6-4AE8-ABFA-B7B9797339BC}">
      <dgm:prSet/>
      <dgm:spPr/>
      <dgm:t>
        <a:bodyPr/>
        <a:lstStyle/>
        <a:p>
          <a:endParaRPr lang="en-US" sz="2400"/>
        </a:p>
      </dgm:t>
    </dgm:pt>
    <dgm:pt modelId="{93E27AD5-F9FB-4752-B39C-758D49EE74FA}" type="sibTrans" cxnId="{B8F2F54C-78B6-4AE8-ABFA-B7B9797339BC}">
      <dgm:prSet/>
      <dgm:spPr/>
      <dgm:t>
        <a:bodyPr/>
        <a:lstStyle/>
        <a:p>
          <a:endParaRPr lang="en-US" sz="2400"/>
        </a:p>
      </dgm:t>
    </dgm:pt>
    <dgm:pt modelId="{CBEE2E48-5C1E-48AB-8BA5-E2937A6A7A57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4.Сверка и обмен данными с </a:t>
          </a:r>
          <a:r>
            <a:rPr lang="ru-RU" sz="1600" dirty="0" err="1">
              <a:solidFill>
                <a:schemeClr val="tx1"/>
              </a:solidFill>
            </a:rPr>
            <a:t>ЦЭДами</a:t>
          </a:r>
          <a:r>
            <a:rPr lang="ru-RU" sz="1600" dirty="0">
              <a:solidFill>
                <a:schemeClr val="tx1"/>
              </a:solidFill>
            </a:rPr>
            <a:t> в отношении товаров и транспортных средств.</a:t>
          </a:r>
          <a:endParaRPr lang="en-US" sz="1600" dirty="0">
            <a:solidFill>
              <a:schemeClr val="tx1"/>
            </a:solidFill>
          </a:endParaRPr>
        </a:p>
      </dgm:t>
    </dgm:pt>
    <dgm:pt modelId="{0B55384F-CCD5-45B9-A1C3-97744386C2D7}" type="parTrans" cxnId="{459142B4-AEA7-47B7-98C6-D8CEA71926F2}">
      <dgm:prSet/>
      <dgm:spPr/>
      <dgm:t>
        <a:bodyPr/>
        <a:lstStyle/>
        <a:p>
          <a:endParaRPr lang="en-US" sz="2400"/>
        </a:p>
      </dgm:t>
    </dgm:pt>
    <dgm:pt modelId="{59625BC7-09E5-4CD6-88F0-CF6569259261}" type="sibTrans" cxnId="{459142B4-AEA7-47B7-98C6-D8CEA71926F2}">
      <dgm:prSet/>
      <dgm:spPr/>
      <dgm:t>
        <a:bodyPr/>
        <a:lstStyle/>
        <a:p>
          <a:endParaRPr lang="en-US" sz="2400"/>
        </a:p>
      </dgm:t>
    </dgm:pt>
    <dgm:pt modelId="{8AC64120-2F5B-4ECA-A430-A95C93F30D36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7.Проводит операций по убытию товара с таможенного поста, после таможенного оформления</a:t>
          </a:r>
          <a:endParaRPr lang="en-US" sz="1600" dirty="0">
            <a:solidFill>
              <a:schemeClr val="tx1"/>
            </a:solidFill>
          </a:endParaRPr>
        </a:p>
      </dgm:t>
    </dgm:pt>
    <dgm:pt modelId="{E31374C4-04A6-4E8D-876E-02CB02610DE6}" type="parTrans" cxnId="{37EC1B0E-FD10-4580-8D33-03870A98E94C}">
      <dgm:prSet/>
      <dgm:spPr/>
      <dgm:t>
        <a:bodyPr/>
        <a:lstStyle/>
        <a:p>
          <a:endParaRPr lang="en-US" sz="2400"/>
        </a:p>
      </dgm:t>
    </dgm:pt>
    <dgm:pt modelId="{1845F202-C38D-4052-B0F9-5F6913B3E3AD}" type="sibTrans" cxnId="{37EC1B0E-FD10-4580-8D33-03870A98E94C}">
      <dgm:prSet/>
      <dgm:spPr/>
      <dgm:t>
        <a:bodyPr/>
        <a:lstStyle/>
        <a:p>
          <a:endParaRPr lang="en-US" sz="2400"/>
        </a:p>
      </dgm:t>
    </dgm:pt>
    <dgm:pt modelId="{BBB73D2C-AF1E-4C29-B1F2-A769C04D374C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6.Проведения операций по таможенному контролю : осмотры, досмотры, отборы проб, по поручению </a:t>
          </a:r>
          <a:r>
            <a:rPr lang="ru-RU" sz="1600" dirty="0" err="1">
              <a:solidFill>
                <a:schemeClr val="tx1"/>
              </a:solidFill>
            </a:rPr>
            <a:t>ЦЭДа</a:t>
          </a:r>
          <a:r>
            <a:rPr lang="ru-RU" sz="1600" dirty="0">
              <a:solidFill>
                <a:schemeClr val="tx1"/>
              </a:solidFill>
            </a:rPr>
            <a:t> и по  заявлениям участников ВЭД</a:t>
          </a:r>
        </a:p>
      </dgm:t>
    </dgm:pt>
    <dgm:pt modelId="{E4213E4B-CE1D-4985-8E68-059F6CDA2817}" type="parTrans" cxnId="{CDD8237B-2EF5-4CD5-A329-9B9E4486FF01}">
      <dgm:prSet/>
      <dgm:spPr/>
      <dgm:t>
        <a:bodyPr/>
        <a:lstStyle/>
        <a:p>
          <a:endParaRPr lang="ru-RU" sz="2400"/>
        </a:p>
      </dgm:t>
    </dgm:pt>
    <dgm:pt modelId="{AAE5D199-A502-47CC-B715-6ED059E710BE}" type="sibTrans" cxnId="{CDD8237B-2EF5-4CD5-A329-9B9E4486FF01}">
      <dgm:prSet/>
      <dgm:spPr/>
      <dgm:t>
        <a:bodyPr/>
        <a:lstStyle/>
        <a:p>
          <a:endParaRPr lang="ru-RU" sz="2400"/>
        </a:p>
      </dgm:t>
    </dgm:pt>
    <dgm:pt modelId="{B5A8DC66-2930-405F-A3DD-C33E05A7C838}">
      <dgm:prSet custT="1"/>
      <dgm:spPr/>
      <dgm:t>
        <a:bodyPr/>
        <a:lstStyle/>
        <a:p>
          <a:r>
            <a:rPr lang="ru-RU" sz="1600" dirty="0"/>
            <a:t>5.</a:t>
          </a:r>
          <a:r>
            <a:rPr lang="ru-RU" sz="1600" b="1" dirty="0">
              <a:solidFill>
                <a:schemeClr val="accent4">
                  <a:lumMod val="75000"/>
                </a:schemeClr>
              </a:solidFill>
            </a:rPr>
            <a:t>В отношении импортных товаров ДНР/ ЛНР: </a:t>
          </a:r>
          <a:r>
            <a:rPr lang="ru-RU" sz="1600" dirty="0"/>
            <a:t>проводит действия в отношении СТ-1: Проверка оригинала на предмет подлинности ; Сканирует СТ-1 с целью отправки в ЦЭД для применения преференции.</a:t>
          </a:r>
        </a:p>
      </dgm:t>
    </dgm:pt>
    <dgm:pt modelId="{54FEDC99-8236-4A9D-8C8C-E9D56E9096B0}" type="parTrans" cxnId="{3CFFB4CE-A236-4034-B944-DBFA2673DBF2}">
      <dgm:prSet/>
      <dgm:spPr/>
      <dgm:t>
        <a:bodyPr/>
        <a:lstStyle/>
        <a:p>
          <a:endParaRPr lang="ru-RU" sz="2400"/>
        </a:p>
      </dgm:t>
    </dgm:pt>
    <dgm:pt modelId="{0C389EB8-3296-41FD-BCB7-DB99D6D1AC4E}" type="sibTrans" cxnId="{3CFFB4CE-A236-4034-B944-DBFA2673DBF2}">
      <dgm:prSet/>
      <dgm:spPr/>
      <dgm:t>
        <a:bodyPr/>
        <a:lstStyle/>
        <a:p>
          <a:endParaRPr lang="ru-RU" sz="2400"/>
        </a:p>
      </dgm:t>
    </dgm:pt>
    <dgm:pt modelId="{01C119A1-303F-46E8-AF66-613D6D897D7F}">
      <dgm:prSet custT="1"/>
      <dgm:spPr/>
      <dgm:t>
        <a:bodyPr/>
        <a:lstStyle/>
        <a:p>
          <a:r>
            <a:rPr lang="ru-RU" sz="1800" b="1" dirty="0">
              <a:solidFill>
                <a:schemeClr val="tx2">
                  <a:lumMod val="25000"/>
                </a:schemeClr>
              </a:solidFill>
            </a:rPr>
            <a:t>Пост фактического контроля проводит действия с товарами и транспортными средствами:</a:t>
          </a:r>
          <a:endParaRPr lang="en-US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B7DAC067-147C-4D11-8EC9-F90D0C727567}" type="parTrans" cxnId="{3F9E989E-7BF6-4317-A4BA-AE234F904FA5}">
      <dgm:prSet/>
      <dgm:spPr/>
      <dgm:t>
        <a:bodyPr/>
        <a:lstStyle/>
        <a:p>
          <a:endParaRPr lang="ru-RU" sz="2400"/>
        </a:p>
      </dgm:t>
    </dgm:pt>
    <dgm:pt modelId="{7699D87F-768A-4641-B3A4-B838F4616CD4}" type="sibTrans" cxnId="{3F9E989E-7BF6-4317-A4BA-AE234F904FA5}">
      <dgm:prSet/>
      <dgm:spPr/>
      <dgm:t>
        <a:bodyPr/>
        <a:lstStyle/>
        <a:p>
          <a:endParaRPr lang="ru-RU" sz="2400"/>
        </a:p>
      </dgm:t>
    </dgm:pt>
    <dgm:pt modelId="{F5B0AEBD-B0C9-4DB1-ABF3-9869EC7CFDB7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3.Обеспечивает доступ и контроль при проведений операций по фито и ветеринарному контролю товаров.</a:t>
          </a:r>
          <a:endParaRPr lang="en-US" sz="1600" dirty="0">
            <a:solidFill>
              <a:schemeClr val="tx1"/>
            </a:solidFill>
          </a:endParaRPr>
        </a:p>
      </dgm:t>
    </dgm:pt>
    <dgm:pt modelId="{78E383E8-9D85-4A6E-964D-567BBDC81E88}" type="parTrans" cxnId="{ED96FDFD-7AC9-4550-839C-FCC4EEB0F050}">
      <dgm:prSet/>
      <dgm:spPr/>
      <dgm:t>
        <a:bodyPr/>
        <a:lstStyle/>
        <a:p>
          <a:endParaRPr lang="ru-RU"/>
        </a:p>
      </dgm:t>
    </dgm:pt>
    <dgm:pt modelId="{7B94BA2C-583D-49F0-B9B4-61CF4A9FD89A}" type="sibTrans" cxnId="{ED96FDFD-7AC9-4550-839C-FCC4EEB0F050}">
      <dgm:prSet/>
      <dgm:spPr/>
      <dgm:t>
        <a:bodyPr/>
        <a:lstStyle/>
        <a:p>
          <a:endParaRPr lang="ru-RU"/>
        </a:p>
      </dgm:t>
    </dgm:pt>
    <dgm:pt modelId="{F5E3DFE0-945E-42A7-84E5-37717F159760}" type="pres">
      <dgm:prSet presAssocID="{D1863973-B404-4CE6-B1AD-902CA0A91B1B}" presName="linear" presStyleCnt="0">
        <dgm:presLayoutVars>
          <dgm:animLvl val="lvl"/>
          <dgm:resizeHandles val="exact"/>
        </dgm:presLayoutVars>
      </dgm:prSet>
      <dgm:spPr/>
    </dgm:pt>
    <dgm:pt modelId="{40CFD701-A6D4-4E81-8BDF-B08CFAB53E24}" type="pres">
      <dgm:prSet presAssocID="{01C119A1-303F-46E8-AF66-613D6D897D7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FC2D9E6-59FF-4917-B38B-28A55FF114A3}" type="pres">
      <dgm:prSet presAssocID="{7699D87F-768A-4641-B3A4-B838F4616CD4}" presName="spacer" presStyleCnt="0"/>
      <dgm:spPr/>
    </dgm:pt>
    <dgm:pt modelId="{92C52829-350E-470B-93CB-9ABB20B20227}" type="pres">
      <dgm:prSet presAssocID="{F6EF6BE8-5797-434D-8D13-7549E1E36CB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1D38ABA-B3EA-4AD2-9CC7-398E2C1B1BB9}" type="pres">
      <dgm:prSet presAssocID="{2FF1447A-F1AF-40D5-A63C-40D02F563DA5}" presName="spacer" presStyleCnt="0"/>
      <dgm:spPr/>
    </dgm:pt>
    <dgm:pt modelId="{7BD46815-B3E5-41EE-B665-9BAC7570C92D}" type="pres">
      <dgm:prSet presAssocID="{194BB58A-FC9C-4275-B483-08C1315824D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5AACDD3-533F-4ABF-A1F7-96E05A1E4950}" type="pres">
      <dgm:prSet presAssocID="{93E27AD5-F9FB-4752-B39C-758D49EE74FA}" presName="spacer" presStyleCnt="0"/>
      <dgm:spPr/>
    </dgm:pt>
    <dgm:pt modelId="{2A8F374E-9A26-484F-89DA-00F9D8A93983}" type="pres">
      <dgm:prSet presAssocID="{F5B0AEBD-B0C9-4DB1-ABF3-9869EC7CFDB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366281C-180D-4547-95F9-26CBDA3AEFF8}" type="pres">
      <dgm:prSet presAssocID="{7B94BA2C-583D-49F0-B9B4-61CF4A9FD89A}" presName="spacer" presStyleCnt="0"/>
      <dgm:spPr/>
    </dgm:pt>
    <dgm:pt modelId="{51F3D561-D4F1-4AA9-84DE-6875499A4C6E}" type="pres">
      <dgm:prSet presAssocID="{CBEE2E48-5C1E-48AB-8BA5-E2937A6A7A5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4902A21-B2DC-400D-A618-34EC83258297}" type="pres">
      <dgm:prSet presAssocID="{59625BC7-09E5-4CD6-88F0-CF6569259261}" presName="spacer" presStyleCnt="0"/>
      <dgm:spPr/>
    </dgm:pt>
    <dgm:pt modelId="{065228BA-93FD-421E-AA8D-E8F480B6E25B}" type="pres">
      <dgm:prSet presAssocID="{B5A8DC66-2930-405F-A3DD-C33E05A7C83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B4BFA21-B1A4-4F50-AD2F-90F3D3915CBB}" type="pres">
      <dgm:prSet presAssocID="{0C389EB8-3296-41FD-BCB7-DB99D6D1AC4E}" presName="spacer" presStyleCnt="0"/>
      <dgm:spPr/>
    </dgm:pt>
    <dgm:pt modelId="{63CE465C-7BC2-44DA-829A-F26A36420E25}" type="pres">
      <dgm:prSet presAssocID="{BBB73D2C-AF1E-4C29-B1F2-A769C04D374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3267BE9-F5F8-4783-9A1A-D13C2DD3D592}" type="pres">
      <dgm:prSet presAssocID="{AAE5D199-A502-47CC-B715-6ED059E710BE}" presName="spacer" presStyleCnt="0"/>
      <dgm:spPr/>
    </dgm:pt>
    <dgm:pt modelId="{67E1FFFA-E526-46B1-A310-4A4597FEFD39}" type="pres">
      <dgm:prSet presAssocID="{8AC64120-2F5B-4ECA-A430-A95C93F30D3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2C3F808-EF09-498C-B001-4BC2809DEBD0}" type="presOf" srcId="{B5A8DC66-2930-405F-A3DD-C33E05A7C838}" destId="{065228BA-93FD-421E-AA8D-E8F480B6E25B}" srcOrd="0" destOrd="0" presId="urn:microsoft.com/office/officeart/2005/8/layout/vList2"/>
    <dgm:cxn modelId="{0609930D-0BA0-4283-8834-953616808C93}" type="presOf" srcId="{01C119A1-303F-46E8-AF66-613D6D897D7F}" destId="{40CFD701-A6D4-4E81-8BDF-B08CFAB53E24}" srcOrd="0" destOrd="0" presId="urn:microsoft.com/office/officeart/2005/8/layout/vList2"/>
    <dgm:cxn modelId="{37EC1B0E-FD10-4580-8D33-03870A98E94C}" srcId="{D1863973-B404-4CE6-B1AD-902CA0A91B1B}" destId="{8AC64120-2F5B-4ECA-A430-A95C93F30D36}" srcOrd="7" destOrd="0" parTransId="{E31374C4-04A6-4E8D-876E-02CB02610DE6}" sibTransId="{1845F202-C38D-4052-B0F9-5F6913B3E3AD}"/>
    <dgm:cxn modelId="{0BE0FC43-599F-411E-A131-9A00932094E2}" type="presOf" srcId="{CBEE2E48-5C1E-48AB-8BA5-E2937A6A7A57}" destId="{51F3D561-D4F1-4AA9-84DE-6875499A4C6E}" srcOrd="0" destOrd="0" presId="urn:microsoft.com/office/officeart/2005/8/layout/vList2"/>
    <dgm:cxn modelId="{A41EFF4B-06C3-40EB-9667-9D1C3A4888C0}" type="presOf" srcId="{F6EF6BE8-5797-434D-8D13-7549E1E36CB5}" destId="{92C52829-350E-470B-93CB-9ABB20B20227}" srcOrd="0" destOrd="0" presId="urn:microsoft.com/office/officeart/2005/8/layout/vList2"/>
    <dgm:cxn modelId="{B8F2F54C-78B6-4AE8-ABFA-B7B9797339BC}" srcId="{D1863973-B404-4CE6-B1AD-902CA0A91B1B}" destId="{194BB58A-FC9C-4275-B483-08C1315824DB}" srcOrd="2" destOrd="0" parTransId="{DEC1243E-2BB5-410E-AFE3-DE1ADC8530E1}" sibTransId="{93E27AD5-F9FB-4752-B39C-758D49EE74FA}"/>
    <dgm:cxn modelId="{CDD8237B-2EF5-4CD5-A329-9B9E4486FF01}" srcId="{D1863973-B404-4CE6-B1AD-902CA0A91B1B}" destId="{BBB73D2C-AF1E-4C29-B1F2-A769C04D374C}" srcOrd="6" destOrd="0" parTransId="{E4213E4B-CE1D-4985-8E68-059F6CDA2817}" sibTransId="{AAE5D199-A502-47CC-B715-6ED059E710BE}"/>
    <dgm:cxn modelId="{6FE04A8F-02AD-4277-AB6A-B856DAA9FD7F}" type="presOf" srcId="{D1863973-B404-4CE6-B1AD-902CA0A91B1B}" destId="{F5E3DFE0-945E-42A7-84E5-37717F159760}" srcOrd="0" destOrd="0" presId="urn:microsoft.com/office/officeart/2005/8/layout/vList2"/>
    <dgm:cxn modelId="{3F9E989E-7BF6-4317-A4BA-AE234F904FA5}" srcId="{D1863973-B404-4CE6-B1AD-902CA0A91B1B}" destId="{01C119A1-303F-46E8-AF66-613D6D897D7F}" srcOrd="0" destOrd="0" parTransId="{B7DAC067-147C-4D11-8EC9-F90D0C727567}" sibTransId="{7699D87F-768A-4641-B3A4-B838F4616CD4}"/>
    <dgm:cxn modelId="{F7B755A3-AE1B-415A-A669-8E3731622B24}" type="presOf" srcId="{F5B0AEBD-B0C9-4DB1-ABF3-9869EC7CFDB7}" destId="{2A8F374E-9A26-484F-89DA-00F9D8A93983}" srcOrd="0" destOrd="0" presId="urn:microsoft.com/office/officeart/2005/8/layout/vList2"/>
    <dgm:cxn modelId="{459142B4-AEA7-47B7-98C6-D8CEA71926F2}" srcId="{D1863973-B404-4CE6-B1AD-902CA0A91B1B}" destId="{CBEE2E48-5C1E-48AB-8BA5-E2937A6A7A57}" srcOrd="4" destOrd="0" parTransId="{0B55384F-CCD5-45B9-A1C3-97744386C2D7}" sibTransId="{59625BC7-09E5-4CD6-88F0-CF6569259261}"/>
    <dgm:cxn modelId="{3CFFB4CE-A236-4034-B944-DBFA2673DBF2}" srcId="{D1863973-B404-4CE6-B1AD-902CA0A91B1B}" destId="{B5A8DC66-2930-405F-A3DD-C33E05A7C838}" srcOrd="5" destOrd="0" parTransId="{54FEDC99-8236-4A9D-8C8C-E9D56E9096B0}" sibTransId="{0C389EB8-3296-41FD-BCB7-DB99D6D1AC4E}"/>
    <dgm:cxn modelId="{70894CDD-3E1D-432A-93E9-C1A6535B3020}" type="presOf" srcId="{8AC64120-2F5B-4ECA-A430-A95C93F30D36}" destId="{67E1FFFA-E526-46B1-A310-4A4597FEFD39}" srcOrd="0" destOrd="0" presId="urn:microsoft.com/office/officeart/2005/8/layout/vList2"/>
    <dgm:cxn modelId="{A5C7FAE8-9A63-49F7-81BC-65207384E1D8}" srcId="{D1863973-B404-4CE6-B1AD-902CA0A91B1B}" destId="{F6EF6BE8-5797-434D-8D13-7549E1E36CB5}" srcOrd="1" destOrd="0" parTransId="{04BD912B-D9EF-415C-BCBC-AB81823942E4}" sibTransId="{2FF1447A-F1AF-40D5-A63C-40D02F563DA5}"/>
    <dgm:cxn modelId="{EE92C9F2-4F4D-4C6C-A988-059D6C3AE67F}" type="presOf" srcId="{194BB58A-FC9C-4275-B483-08C1315824DB}" destId="{7BD46815-B3E5-41EE-B665-9BAC7570C92D}" srcOrd="0" destOrd="0" presId="urn:microsoft.com/office/officeart/2005/8/layout/vList2"/>
    <dgm:cxn modelId="{EAB4BDFA-6ADE-45AB-8C8C-583D36955562}" type="presOf" srcId="{BBB73D2C-AF1E-4C29-B1F2-A769C04D374C}" destId="{63CE465C-7BC2-44DA-829A-F26A36420E25}" srcOrd="0" destOrd="0" presId="urn:microsoft.com/office/officeart/2005/8/layout/vList2"/>
    <dgm:cxn modelId="{ED96FDFD-7AC9-4550-839C-FCC4EEB0F050}" srcId="{D1863973-B404-4CE6-B1AD-902CA0A91B1B}" destId="{F5B0AEBD-B0C9-4DB1-ABF3-9869EC7CFDB7}" srcOrd="3" destOrd="0" parTransId="{78E383E8-9D85-4A6E-964D-567BBDC81E88}" sibTransId="{7B94BA2C-583D-49F0-B9B4-61CF4A9FD89A}"/>
    <dgm:cxn modelId="{9B581911-807B-4A7D-A09C-9F448D0E357E}" type="presParOf" srcId="{F5E3DFE0-945E-42A7-84E5-37717F159760}" destId="{40CFD701-A6D4-4E81-8BDF-B08CFAB53E24}" srcOrd="0" destOrd="0" presId="urn:microsoft.com/office/officeart/2005/8/layout/vList2"/>
    <dgm:cxn modelId="{CE1211B1-CE13-4749-AB8E-802214941C98}" type="presParOf" srcId="{F5E3DFE0-945E-42A7-84E5-37717F159760}" destId="{0FC2D9E6-59FF-4917-B38B-28A55FF114A3}" srcOrd="1" destOrd="0" presId="urn:microsoft.com/office/officeart/2005/8/layout/vList2"/>
    <dgm:cxn modelId="{64D669C6-7840-426C-BC18-2A0827D5C190}" type="presParOf" srcId="{F5E3DFE0-945E-42A7-84E5-37717F159760}" destId="{92C52829-350E-470B-93CB-9ABB20B20227}" srcOrd="2" destOrd="0" presId="urn:microsoft.com/office/officeart/2005/8/layout/vList2"/>
    <dgm:cxn modelId="{0C800BE2-76A5-4EFC-B7D6-8056C041E04D}" type="presParOf" srcId="{F5E3DFE0-945E-42A7-84E5-37717F159760}" destId="{51D38ABA-B3EA-4AD2-9CC7-398E2C1B1BB9}" srcOrd="3" destOrd="0" presId="urn:microsoft.com/office/officeart/2005/8/layout/vList2"/>
    <dgm:cxn modelId="{62BBBE05-9966-41B4-B2C6-C630ADF0484A}" type="presParOf" srcId="{F5E3DFE0-945E-42A7-84E5-37717F159760}" destId="{7BD46815-B3E5-41EE-B665-9BAC7570C92D}" srcOrd="4" destOrd="0" presId="urn:microsoft.com/office/officeart/2005/8/layout/vList2"/>
    <dgm:cxn modelId="{392F0699-899F-486A-8EA0-F064887C87C3}" type="presParOf" srcId="{F5E3DFE0-945E-42A7-84E5-37717F159760}" destId="{A5AACDD3-533F-4ABF-A1F7-96E05A1E4950}" srcOrd="5" destOrd="0" presId="urn:microsoft.com/office/officeart/2005/8/layout/vList2"/>
    <dgm:cxn modelId="{FAE2ECE1-B396-422D-9702-819CB0E3A815}" type="presParOf" srcId="{F5E3DFE0-945E-42A7-84E5-37717F159760}" destId="{2A8F374E-9A26-484F-89DA-00F9D8A93983}" srcOrd="6" destOrd="0" presId="urn:microsoft.com/office/officeart/2005/8/layout/vList2"/>
    <dgm:cxn modelId="{4AF1D340-B89B-496C-B68B-9F1E8EF6AF62}" type="presParOf" srcId="{F5E3DFE0-945E-42A7-84E5-37717F159760}" destId="{F366281C-180D-4547-95F9-26CBDA3AEFF8}" srcOrd="7" destOrd="0" presId="urn:microsoft.com/office/officeart/2005/8/layout/vList2"/>
    <dgm:cxn modelId="{4E264741-6FCA-401B-A146-6728C73AB2F0}" type="presParOf" srcId="{F5E3DFE0-945E-42A7-84E5-37717F159760}" destId="{51F3D561-D4F1-4AA9-84DE-6875499A4C6E}" srcOrd="8" destOrd="0" presId="urn:microsoft.com/office/officeart/2005/8/layout/vList2"/>
    <dgm:cxn modelId="{59D6E86C-527C-4287-BFD9-A41B84889932}" type="presParOf" srcId="{F5E3DFE0-945E-42A7-84E5-37717F159760}" destId="{14902A21-B2DC-400D-A618-34EC83258297}" srcOrd="9" destOrd="0" presId="urn:microsoft.com/office/officeart/2005/8/layout/vList2"/>
    <dgm:cxn modelId="{B20C46BA-4B9D-40C3-93BE-5DF1FC7DF644}" type="presParOf" srcId="{F5E3DFE0-945E-42A7-84E5-37717F159760}" destId="{065228BA-93FD-421E-AA8D-E8F480B6E25B}" srcOrd="10" destOrd="0" presId="urn:microsoft.com/office/officeart/2005/8/layout/vList2"/>
    <dgm:cxn modelId="{C3764342-DA49-40AB-AD2D-5EE480600594}" type="presParOf" srcId="{F5E3DFE0-945E-42A7-84E5-37717F159760}" destId="{CB4BFA21-B1A4-4F50-AD2F-90F3D3915CBB}" srcOrd="11" destOrd="0" presId="urn:microsoft.com/office/officeart/2005/8/layout/vList2"/>
    <dgm:cxn modelId="{DEE1281A-9223-4E8C-AD19-6B145AC2A891}" type="presParOf" srcId="{F5E3DFE0-945E-42A7-84E5-37717F159760}" destId="{63CE465C-7BC2-44DA-829A-F26A36420E25}" srcOrd="12" destOrd="0" presId="urn:microsoft.com/office/officeart/2005/8/layout/vList2"/>
    <dgm:cxn modelId="{6A16F05C-A132-47C1-83FF-26776483D7FD}" type="presParOf" srcId="{F5E3DFE0-945E-42A7-84E5-37717F159760}" destId="{23267BE9-F5F8-4783-9A1A-D13C2DD3D592}" srcOrd="13" destOrd="0" presId="urn:microsoft.com/office/officeart/2005/8/layout/vList2"/>
    <dgm:cxn modelId="{9087DE9D-E054-44D9-939D-F4A313CF1266}" type="presParOf" srcId="{F5E3DFE0-945E-42A7-84E5-37717F159760}" destId="{67E1FFFA-E526-46B1-A310-4A4597FEFD3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863973-B404-4CE6-B1AD-902CA0A91B1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EF6BE8-5797-434D-8D13-7549E1E36CB5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000" dirty="0"/>
            <a:t>1.Склады Временного хранения в большинстве работают по графику таможенного поста фактического контроля, что дублирует проблемы описанные о ТП</a:t>
          </a:r>
          <a:endParaRPr lang="en-US" sz="2000" dirty="0"/>
        </a:p>
      </dgm:t>
    </dgm:pt>
    <dgm:pt modelId="{04BD912B-D9EF-415C-BCBC-AB81823942E4}" type="parTrans" cxnId="{A5C7FAE8-9A63-49F7-81BC-65207384E1D8}">
      <dgm:prSet/>
      <dgm:spPr/>
      <dgm:t>
        <a:bodyPr/>
        <a:lstStyle/>
        <a:p>
          <a:endParaRPr lang="en-US" sz="2400"/>
        </a:p>
      </dgm:t>
    </dgm:pt>
    <dgm:pt modelId="{2FF1447A-F1AF-40D5-A63C-40D02F563DA5}" type="sibTrans" cxnId="{A5C7FAE8-9A63-49F7-81BC-65207384E1D8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76200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b="0"/>
        </a:p>
      </dgm:t>
    </dgm:pt>
    <dgm:pt modelId="{194BB58A-FC9C-4275-B483-08C1315824DB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just"/>
          <a:r>
            <a:rPr lang="ru-RU" sz="1800" dirty="0"/>
            <a:t>Иные органы государственного контроля : Россельхознадзор работают по графику 5/2, что создаёт риск простоя товаров растительного и животного происхождения.</a:t>
          </a:r>
        </a:p>
        <a:p>
          <a:pPr algn="just"/>
          <a:r>
            <a:rPr lang="ru-RU" sz="1800" dirty="0"/>
            <a:t>При оформлении товаров в группе риска ФТС, нет возможности согласования функциональных отделов по тарифным и нетарифным мерам.</a:t>
          </a:r>
          <a:endParaRPr lang="en-US" sz="1800" dirty="0"/>
        </a:p>
      </dgm:t>
    </dgm:pt>
    <dgm:pt modelId="{DEC1243E-2BB5-410E-AFE3-DE1ADC8530E1}" type="parTrans" cxnId="{B8F2F54C-78B6-4AE8-ABFA-B7B9797339BC}">
      <dgm:prSet/>
      <dgm:spPr/>
      <dgm:t>
        <a:bodyPr/>
        <a:lstStyle/>
        <a:p>
          <a:endParaRPr lang="en-US" sz="2400"/>
        </a:p>
      </dgm:t>
    </dgm:pt>
    <dgm:pt modelId="{93E27AD5-F9FB-4752-B39C-758D49EE74FA}" type="sibTrans" cxnId="{B8F2F54C-78B6-4AE8-ABFA-B7B9797339BC}">
      <dgm:prSet/>
      <dgm:spPr/>
      <dgm:t>
        <a:bodyPr/>
        <a:lstStyle/>
        <a:p>
          <a:endParaRPr lang="en-US"/>
        </a:p>
      </dgm:t>
    </dgm:pt>
    <dgm:pt modelId="{01C119A1-303F-46E8-AF66-613D6D897D7F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just"/>
          <a:r>
            <a:rPr lang="ru-RU" sz="1400" b="1" dirty="0">
              <a:solidFill>
                <a:schemeClr val="bg1">
                  <a:lumMod val="85000"/>
                  <a:lumOff val="15000"/>
                </a:schemeClr>
              </a:solidFill>
              <a:highlight>
                <a:srgbClr val="C0C0C0"/>
              </a:highlight>
            </a:rPr>
            <a:t>Посты фактического контроля Ростовской таможни </a:t>
          </a:r>
          <a:r>
            <a:rPr lang="ru-RU" sz="1400" b="1" u="sng" dirty="0">
              <a:solidFill>
                <a:schemeClr val="bg1">
                  <a:lumMod val="85000"/>
                  <a:lumOff val="15000"/>
                </a:schemeClr>
              </a:solidFill>
              <a:highlight>
                <a:srgbClr val="C0C0C0"/>
              </a:highlight>
            </a:rPr>
            <a:t>не все работают </a:t>
          </a:r>
          <a:r>
            <a:rPr lang="ru-RU" sz="1400" b="1" dirty="0">
              <a:solidFill>
                <a:schemeClr val="bg1">
                  <a:lumMod val="85000"/>
                  <a:lumOff val="15000"/>
                </a:schemeClr>
              </a:solidFill>
              <a:highlight>
                <a:srgbClr val="C0C0C0"/>
              </a:highlight>
            </a:rPr>
            <a:t>согласно графика работы Южного ЦЭД (8:30 до 20:30 по графику 7 дней в неделю): </a:t>
          </a:r>
        </a:p>
        <a:p>
          <a:pPr algn="just"/>
          <a:r>
            <a:rPr lang="ru-RU" sz="1400" b="1" dirty="0">
              <a:solidFill>
                <a:schemeClr val="accent5">
                  <a:lumMod val="75000"/>
                </a:schemeClr>
              </a:solidFill>
            </a:rPr>
            <a:t>*Половина постов работают с 8:30 до 17:30 по графику 5/2:</a:t>
          </a:r>
        </a:p>
        <a:p>
          <a:pPr algn="just"/>
          <a:r>
            <a:rPr lang="ru-RU" sz="1400" b="1" dirty="0"/>
            <a:t>-Нет возможности осмотра / досмотра в выходные дни;</a:t>
          </a:r>
        </a:p>
        <a:p>
          <a:pPr algn="just"/>
          <a:r>
            <a:rPr lang="ru-RU" sz="1400" b="1" dirty="0"/>
            <a:t>-Нет возможности сверки в отношении импорта по товару при подачи ДТ на Южный ЦЭД в выходной.</a:t>
          </a:r>
        </a:p>
        <a:p>
          <a:pPr algn="just"/>
          <a:r>
            <a:rPr lang="ru-RU" sz="1400" b="1" dirty="0"/>
            <a:t>-Нет возможности закрытия доставки и выдачи товара после выпуска. </a:t>
          </a:r>
        </a:p>
      </dgm:t>
    </dgm:pt>
    <dgm:pt modelId="{B7DAC067-147C-4D11-8EC9-F90D0C727567}" type="parTrans" cxnId="{3F9E989E-7BF6-4317-A4BA-AE234F904FA5}">
      <dgm:prSet/>
      <dgm:spPr/>
      <dgm:t>
        <a:bodyPr/>
        <a:lstStyle/>
        <a:p>
          <a:endParaRPr lang="ru-RU" sz="2400"/>
        </a:p>
      </dgm:t>
    </dgm:pt>
    <dgm:pt modelId="{7699D87F-768A-4641-B3A4-B838F4616CD4}" type="sibTrans" cxnId="{3F9E989E-7BF6-4317-A4BA-AE234F904FA5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76200"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b="0"/>
        </a:p>
      </dgm:t>
    </dgm:pt>
    <dgm:pt modelId="{6461A7EB-8EC0-48A5-8A98-15FA75685058}" type="pres">
      <dgm:prSet presAssocID="{D1863973-B404-4CE6-B1AD-902CA0A91B1B}" presName="Name0" presStyleCnt="0">
        <dgm:presLayoutVars>
          <dgm:dir/>
          <dgm:resizeHandles val="exact"/>
        </dgm:presLayoutVars>
      </dgm:prSet>
      <dgm:spPr/>
    </dgm:pt>
    <dgm:pt modelId="{F2DD6D6E-358E-4B91-9EC0-661DB79A73CE}" type="pres">
      <dgm:prSet presAssocID="{01C119A1-303F-46E8-AF66-613D6D897D7F}" presName="node" presStyleLbl="node1" presStyleIdx="0" presStyleCnt="3" custScaleX="177600">
        <dgm:presLayoutVars>
          <dgm:bulletEnabled val="1"/>
        </dgm:presLayoutVars>
      </dgm:prSet>
      <dgm:spPr/>
    </dgm:pt>
    <dgm:pt modelId="{A7843D4A-7839-4A08-BA7C-802774EA015B}" type="pres">
      <dgm:prSet presAssocID="{7699D87F-768A-4641-B3A4-B838F4616CD4}" presName="sibTrans" presStyleLbl="sibTrans1D1" presStyleIdx="0" presStyleCnt="2"/>
      <dgm:spPr/>
    </dgm:pt>
    <dgm:pt modelId="{3F4B5D2F-08AD-4288-8710-D8DAF805CD91}" type="pres">
      <dgm:prSet presAssocID="{7699D87F-768A-4641-B3A4-B838F4616CD4}" presName="connectorText" presStyleLbl="sibTrans1D1" presStyleIdx="0" presStyleCnt="2"/>
      <dgm:spPr/>
    </dgm:pt>
    <dgm:pt modelId="{11C77CFF-D144-42E5-A82D-81E6B46D19A2}" type="pres">
      <dgm:prSet presAssocID="{F6EF6BE8-5797-434D-8D13-7549E1E36CB5}" presName="node" presStyleLbl="node1" presStyleIdx="1" presStyleCnt="3">
        <dgm:presLayoutVars>
          <dgm:bulletEnabled val="1"/>
        </dgm:presLayoutVars>
      </dgm:prSet>
      <dgm:spPr/>
    </dgm:pt>
    <dgm:pt modelId="{BDC5D404-F1A3-460D-8ED5-0A2B3B49E1D6}" type="pres">
      <dgm:prSet presAssocID="{2FF1447A-F1AF-40D5-A63C-40D02F563DA5}" presName="sibTrans" presStyleLbl="sibTrans1D1" presStyleIdx="1" presStyleCnt="2"/>
      <dgm:spPr/>
    </dgm:pt>
    <dgm:pt modelId="{3153A310-2403-4C89-9D44-09714C851883}" type="pres">
      <dgm:prSet presAssocID="{2FF1447A-F1AF-40D5-A63C-40D02F563DA5}" presName="connectorText" presStyleLbl="sibTrans1D1" presStyleIdx="1" presStyleCnt="2"/>
      <dgm:spPr/>
    </dgm:pt>
    <dgm:pt modelId="{E2A63072-5793-4A61-BB45-484593791812}" type="pres">
      <dgm:prSet presAssocID="{194BB58A-FC9C-4275-B483-08C1315824DB}" presName="node" presStyleLbl="node1" presStyleIdx="2" presStyleCnt="3" custScaleX="274069">
        <dgm:presLayoutVars>
          <dgm:bulletEnabled val="1"/>
        </dgm:presLayoutVars>
      </dgm:prSet>
      <dgm:spPr/>
    </dgm:pt>
  </dgm:ptLst>
  <dgm:cxnLst>
    <dgm:cxn modelId="{32DEE718-1496-43E1-8BF8-48124AD6253D}" type="presOf" srcId="{F6EF6BE8-5797-434D-8D13-7549E1E36CB5}" destId="{11C77CFF-D144-42E5-A82D-81E6B46D19A2}" srcOrd="0" destOrd="0" presId="urn:microsoft.com/office/officeart/2016/7/layout/RepeatingBendingProcessNew"/>
    <dgm:cxn modelId="{C989561D-A0ED-4DF1-883C-56DF32667C82}" type="presOf" srcId="{01C119A1-303F-46E8-AF66-613D6D897D7F}" destId="{F2DD6D6E-358E-4B91-9EC0-661DB79A73CE}" srcOrd="0" destOrd="0" presId="urn:microsoft.com/office/officeart/2016/7/layout/RepeatingBendingProcessNew"/>
    <dgm:cxn modelId="{2104A03D-DA6A-4B2E-86A4-7CB1D91FE197}" type="presOf" srcId="{2FF1447A-F1AF-40D5-A63C-40D02F563DA5}" destId="{BDC5D404-F1A3-460D-8ED5-0A2B3B49E1D6}" srcOrd="0" destOrd="0" presId="urn:microsoft.com/office/officeart/2016/7/layout/RepeatingBendingProcessNew"/>
    <dgm:cxn modelId="{07D0ED5F-67CF-48DC-BEFA-829FBFFE7DB8}" type="presOf" srcId="{D1863973-B404-4CE6-B1AD-902CA0A91B1B}" destId="{6461A7EB-8EC0-48A5-8A98-15FA75685058}" srcOrd="0" destOrd="0" presId="urn:microsoft.com/office/officeart/2016/7/layout/RepeatingBendingProcessNew"/>
    <dgm:cxn modelId="{FBD0416B-1193-4B1A-89F7-B962981A8DBE}" type="presOf" srcId="{194BB58A-FC9C-4275-B483-08C1315824DB}" destId="{E2A63072-5793-4A61-BB45-484593791812}" srcOrd="0" destOrd="0" presId="urn:microsoft.com/office/officeart/2016/7/layout/RepeatingBendingProcessNew"/>
    <dgm:cxn modelId="{B8F2F54C-78B6-4AE8-ABFA-B7B9797339BC}" srcId="{D1863973-B404-4CE6-B1AD-902CA0A91B1B}" destId="{194BB58A-FC9C-4275-B483-08C1315824DB}" srcOrd="2" destOrd="0" parTransId="{DEC1243E-2BB5-410E-AFE3-DE1ADC8530E1}" sibTransId="{93E27AD5-F9FB-4752-B39C-758D49EE74FA}"/>
    <dgm:cxn modelId="{D5B85392-9780-4F40-A69D-D8354088C85C}" type="presOf" srcId="{7699D87F-768A-4641-B3A4-B838F4616CD4}" destId="{A7843D4A-7839-4A08-BA7C-802774EA015B}" srcOrd="0" destOrd="0" presId="urn:microsoft.com/office/officeart/2016/7/layout/RepeatingBendingProcessNew"/>
    <dgm:cxn modelId="{3F9E989E-7BF6-4317-A4BA-AE234F904FA5}" srcId="{D1863973-B404-4CE6-B1AD-902CA0A91B1B}" destId="{01C119A1-303F-46E8-AF66-613D6D897D7F}" srcOrd="0" destOrd="0" parTransId="{B7DAC067-147C-4D11-8EC9-F90D0C727567}" sibTransId="{7699D87F-768A-4641-B3A4-B838F4616CD4}"/>
    <dgm:cxn modelId="{E60F96A6-2D30-4DBF-8E9F-C65155640E15}" type="presOf" srcId="{7699D87F-768A-4641-B3A4-B838F4616CD4}" destId="{3F4B5D2F-08AD-4288-8710-D8DAF805CD91}" srcOrd="1" destOrd="0" presId="urn:microsoft.com/office/officeart/2016/7/layout/RepeatingBendingProcessNew"/>
    <dgm:cxn modelId="{A5C7FAE8-9A63-49F7-81BC-65207384E1D8}" srcId="{D1863973-B404-4CE6-B1AD-902CA0A91B1B}" destId="{F6EF6BE8-5797-434D-8D13-7549E1E36CB5}" srcOrd="1" destOrd="0" parTransId="{04BD912B-D9EF-415C-BCBC-AB81823942E4}" sibTransId="{2FF1447A-F1AF-40D5-A63C-40D02F563DA5}"/>
    <dgm:cxn modelId="{F855B8FE-8056-4023-8CBB-3DCEAC9C6B2D}" type="presOf" srcId="{2FF1447A-F1AF-40D5-A63C-40D02F563DA5}" destId="{3153A310-2403-4C89-9D44-09714C851883}" srcOrd="1" destOrd="0" presId="urn:microsoft.com/office/officeart/2016/7/layout/RepeatingBendingProcessNew"/>
    <dgm:cxn modelId="{2FB15F35-3A9B-4207-9EC6-91F4A97BAC00}" type="presParOf" srcId="{6461A7EB-8EC0-48A5-8A98-15FA75685058}" destId="{F2DD6D6E-358E-4B91-9EC0-661DB79A73CE}" srcOrd="0" destOrd="0" presId="urn:microsoft.com/office/officeart/2016/7/layout/RepeatingBendingProcessNew"/>
    <dgm:cxn modelId="{06EE7D8D-F093-42E7-AA1D-57156DCE3DAE}" type="presParOf" srcId="{6461A7EB-8EC0-48A5-8A98-15FA75685058}" destId="{A7843D4A-7839-4A08-BA7C-802774EA015B}" srcOrd="1" destOrd="0" presId="urn:microsoft.com/office/officeart/2016/7/layout/RepeatingBendingProcessNew"/>
    <dgm:cxn modelId="{3390C92D-C10A-4F91-9F53-F0B00A59ABBA}" type="presParOf" srcId="{A7843D4A-7839-4A08-BA7C-802774EA015B}" destId="{3F4B5D2F-08AD-4288-8710-D8DAF805CD91}" srcOrd="0" destOrd="0" presId="urn:microsoft.com/office/officeart/2016/7/layout/RepeatingBendingProcessNew"/>
    <dgm:cxn modelId="{626A21A2-983D-4A07-AA28-DAC051B2EEE4}" type="presParOf" srcId="{6461A7EB-8EC0-48A5-8A98-15FA75685058}" destId="{11C77CFF-D144-42E5-A82D-81E6B46D19A2}" srcOrd="2" destOrd="0" presId="urn:microsoft.com/office/officeart/2016/7/layout/RepeatingBendingProcessNew"/>
    <dgm:cxn modelId="{3836248D-8329-4703-95EE-289040299DF0}" type="presParOf" srcId="{6461A7EB-8EC0-48A5-8A98-15FA75685058}" destId="{BDC5D404-F1A3-460D-8ED5-0A2B3B49E1D6}" srcOrd="3" destOrd="0" presId="urn:microsoft.com/office/officeart/2016/7/layout/RepeatingBendingProcessNew"/>
    <dgm:cxn modelId="{3DF2233B-C1BD-4137-9352-DCB691AE92E0}" type="presParOf" srcId="{BDC5D404-F1A3-460D-8ED5-0A2B3B49E1D6}" destId="{3153A310-2403-4C89-9D44-09714C851883}" srcOrd="0" destOrd="0" presId="urn:microsoft.com/office/officeart/2016/7/layout/RepeatingBendingProcessNew"/>
    <dgm:cxn modelId="{3D3F7BA0-7D32-41DA-A663-3CD3A60DCD24}" type="presParOf" srcId="{6461A7EB-8EC0-48A5-8A98-15FA75685058}" destId="{E2A63072-5793-4A61-BB45-484593791812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DBE3AD-B480-4E6A-8CC2-51552B999C2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6D0B01-ADEE-4A14-B690-223D4C56D37B}">
      <dgm:prSet/>
      <dgm:spPr/>
      <dgm:t>
        <a:bodyPr/>
        <a:lstStyle/>
        <a:p>
          <a:r>
            <a:rPr lang="ru-RU" b="1" dirty="0"/>
            <a:t>В одной декларации могут быть заявлены сведения о товарах</a:t>
          </a:r>
          <a:endParaRPr lang="en-US" dirty="0"/>
        </a:p>
      </dgm:t>
    </dgm:pt>
    <dgm:pt modelId="{B37DEC25-D70A-4CBA-A3DC-290C3D1660DA}" type="parTrans" cxnId="{0B955D6A-5760-4FEA-9B5D-AA41AD70DEDC}">
      <dgm:prSet/>
      <dgm:spPr/>
      <dgm:t>
        <a:bodyPr/>
        <a:lstStyle/>
        <a:p>
          <a:endParaRPr lang="en-US"/>
        </a:p>
      </dgm:t>
    </dgm:pt>
    <dgm:pt modelId="{FC305268-1603-4882-AFDD-86775E32DD40}" type="sibTrans" cxnId="{0B955D6A-5760-4FEA-9B5D-AA41AD70DEDC}">
      <dgm:prSet/>
      <dgm:spPr/>
      <dgm:t>
        <a:bodyPr/>
        <a:lstStyle/>
        <a:p>
          <a:endParaRPr lang="en-US"/>
        </a:p>
      </dgm:t>
    </dgm:pt>
    <dgm:pt modelId="{C0A7F143-2658-48F5-BB28-72874AA7DD14}">
      <dgm:prSet/>
      <dgm:spPr/>
      <dgm:t>
        <a:bodyPr/>
        <a:lstStyle/>
        <a:p>
          <a:r>
            <a:rPr lang="ru-RU"/>
            <a:t>Содержащихся в одной товарной партии</a:t>
          </a:r>
          <a:endParaRPr lang="en-US"/>
        </a:p>
      </dgm:t>
    </dgm:pt>
    <dgm:pt modelId="{9630E5C5-A2C3-4D8A-B86E-9BED45684E9F}" type="parTrans" cxnId="{0CF84E7B-1513-4118-AEE2-450E2B7B5E7E}">
      <dgm:prSet/>
      <dgm:spPr/>
      <dgm:t>
        <a:bodyPr/>
        <a:lstStyle/>
        <a:p>
          <a:endParaRPr lang="en-US"/>
        </a:p>
      </dgm:t>
    </dgm:pt>
    <dgm:pt modelId="{EBEDF26E-85E5-4728-88C1-9104A34BB4C0}" type="sibTrans" cxnId="{0CF84E7B-1513-4118-AEE2-450E2B7B5E7E}">
      <dgm:prSet/>
      <dgm:spPr/>
      <dgm:t>
        <a:bodyPr/>
        <a:lstStyle/>
        <a:p>
          <a:endParaRPr lang="en-US"/>
        </a:p>
      </dgm:t>
    </dgm:pt>
    <dgm:pt modelId="{80220C0D-8F31-40AA-B615-CE6C302C6DDB}">
      <dgm:prSet/>
      <dgm:spPr/>
      <dgm:t>
        <a:bodyPr/>
        <a:lstStyle/>
        <a:p>
          <a:r>
            <a:rPr lang="ru-RU"/>
            <a:t>Которые помещаются под одну и ту же таможенную процедуру</a:t>
          </a:r>
          <a:endParaRPr lang="en-US"/>
        </a:p>
      </dgm:t>
    </dgm:pt>
    <dgm:pt modelId="{3BBADB4D-1D5A-48F3-B798-907D1AC782DE}" type="parTrans" cxnId="{3F97576C-C38D-4DB1-BD7A-3019371724D2}">
      <dgm:prSet/>
      <dgm:spPr/>
      <dgm:t>
        <a:bodyPr/>
        <a:lstStyle/>
        <a:p>
          <a:endParaRPr lang="en-US"/>
        </a:p>
      </dgm:t>
    </dgm:pt>
    <dgm:pt modelId="{8A6E70A3-FD97-4A83-8937-527BDB850DE0}" type="sibTrans" cxnId="{3F97576C-C38D-4DB1-BD7A-3019371724D2}">
      <dgm:prSet/>
      <dgm:spPr/>
      <dgm:t>
        <a:bodyPr/>
        <a:lstStyle/>
        <a:p>
          <a:endParaRPr lang="en-US"/>
        </a:p>
      </dgm:t>
    </dgm:pt>
    <dgm:pt modelId="{037E3A3A-1DB4-44DC-9C60-F0059782CB42}">
      <dgm:prSet/>
      <dgm:spPr/>
      <dgm:t>
        <a:bodyPr/>
        <a:lstStyle/>
        <a:p>
          <a:r>
            <a:rPr lang="ru-RU" b="1"/>
            <a:t>При ввозе товаров как одна товарная партия рассматриваются товары, если они:</a:t>
          </a:r>
          <a:endParaRPr lang="en-US"/>
        </a:p>
      </dgm:t>
    </dgm:pt>
    <dgm:pt modelId="{25446518-F950-4AAF-B939-B42D9D1B1061}" type="parTrans" cxnId="{21D8D82E-3973-4E90-A499-3FDFCDC6249A}">
      <dgm:prSet/>
      <dgm:spPr/>
      <dgm:t>
        <a:bodyPr/>
        <a:lstStyle/>
        <a:p>
          <a:endParaRPr lang="en-US"/>
        </a:p>
      </dgm:t>
    </dgm:pt>
    <dgm:pt modelId="{2A888A49-2C54-4687-8B68-DCFFBD2E9D14}" type="sibTrans" cxnId="{21D8D82E-3973-4E90-A499-3FDFCDC6249A}">
      <dgm:prSet/>
      <dgm:spPr/>
      <dgm:t>
        <a:bodyPr/>
        <a:lstStyle/>
        <a:p>
          <a:endParaRPr lang="en-US"/>
        </a:p>
      </dgm:t>
    </dgm:pt>
    <dgm:pt modelId="{B187702F-5EF5-4DC9-AB09-F737B7502DD1}">
      <dgm:prSet/>
      <dgm:spPr/>
      <dgm:t>
        <a:bodyPr/>
        <a:lstStyle/>
        <a:p>
          <a:r>
            <a:rPr lang="ru-RU"/>
            <a:t>Перевозятся от одного и того же отправителя в адрес одного и того же получателя </a:t>
          </a:r>
          <a:endParaRPr lang="en-US"/>
        </a:p>
      </dgm:t>
    </dgm:pt>
    <dgm:pt modelId="{1635B151-7A68-4C32-8943-38C3BE80BFAF}" type="parTrans" cxnId="{326060DC-15C9-4C78-A041-F41869E50341}">
      <dgm:prSet/>
      <dgm:spPr/>
      <dgm:t>
        <a:bodyPr/>
        <a:lstStyle/>
        <a:p>
          <a:endParaRPr lang="en-US"/>
        </a:p>
      </dgm:t>
    </dgm:pt>
    <dgm:pt modelId="{D0C78722-AAA9-4C37-A9F3-D4B3E47D13FD}" type="sibTrans" cxnId="{326060DC-15C9-4C78-A041-F41869E50341}">
      <dgm:prSet/>
      <dgm:spPr/>
      <dgm:t>
        <a:bodyPr/>
        <a:lstStyle/>
        <a:p>
          <a:endParaRPr lang="en-US"/>
        </a:p>
      </dgm:t>
    </dgm:pt>
    <dgm:pt modelId="{87077E1F-6A96-4033-B359-8A689FF34E3E}">
      <dgm:prSet/>
      <dgm:spPr/>
      <dgm:t>
        <a:bodyPr/>
        <a:lstStyle/>
        <a:p>
          <a:r>
            <a:rPr lang="ru-RU"/>
            <a:t>Перевозятся в счет исполнения обязательств по одному договору</a:t>
          </a:r>
          <a:endParaRPr lang="en-US"/>
        </a:p>
      </dgm:t>
    </dgm:pt>
    <dgm:pt modelId="{2EB8AE2E-A98E-4091-B720-2CF1AF07FD0B}" type="parTrans" cxnId="{696907FF-A428-4BBC-8859-D94C0D997C9C}">
      <dgm:prSet/>
      <dgm:spPr/>
      <dgm:t>
        <a:bodyPr/>
        <a:lstStyle/>
        <a:p>
          <a:endParaRPr lang="en-US"/>
        </a:p>
      </dgm:t>
    </dgm:pt>
    <dgm:pt modelId="{15DFFEEA-8C79-46A0-9217-23D5C6C9F62C}" type="sibTrans" cxnId="{696907FF-A428-4BBC-8859-D94C0D997C9C}">
      <dgm:prSet/>
      <dgm:spPr/>
      <dgm:t>
        <a:bodyPr/>
        <a:lstStyle/>
        <a:p>
          <a:endParaRPr lang="en-US"/>
        </a:p>
      </dgm:t>
    </dgm:pt>
    <dgm:pt modelId="{E649FAD5-F27B-467D-9F4C-76EE95DD6303}">
      <dgm:prSet/>
      <dgm:spPr/>
      <dgm:t>
        <a:bodyPr/>
        <a:lstStyle/>
        <a:p>
          <a:r>
            <a:rPr lang="ru-RU"/>
            <a:t>Предъявляются одному и тому же таможенному органу в пределах сроков</a:t>
          </a:r>
          <a:r>
            <a:rPr lang="en-US"/>
            <a:t> </a:t>
          </a:r>
          <a:r>
            <a:rPr lang="ru-RU"/>
            <a:t>подачи декларации</a:t>
          </a:r>
          <a:endParaRPr lang="en-US"/>
        </a:p>
      </dgm:t>
    </dgm:pt>
    <dgm:pt modelId="{1397E86B-A2DE-4307-966B-06EDC1E25901}" type="parTrans" cxnId="{A887FF98-F15D-4F4E-9143-47512525C17F}">
      <dgm:prSet/>
      <dgm:spPr/>
      <dgm:t>
        <a:bodyPr/>
        <a:lstStyle/>
        <a:p>
          <a:endParaRPr lang="en-US"/>
        </a:p>
      </dgm:t>
    </dgm:pt>
    <dgm:pt modelId="{03620E0C-0E58-443A-90C4-E6AFDFD7192F}" type="sibTrans" cxnId="{A887FF98-F15D-4F4E-9143-47512525C17F}">
      <dgm:prSet/>
      <dgm:spPr/>
      <dgm:t>
        <a:bodyPr/>
        <a:lstStyle/>
        <a:p>
          <a:endParaRPr lang="en-US"/>
        </a:p>
      </dgm:t>
    </dgm:pt>
    <dgm:pt modelId="{37BF2B3E-AA14-4322-B667-1530F67118EA}">
      <dgm:prSet/>
      <dgm:spPr/>
      <dgm:t>
        <a:bodyPr/>
        <a:lstStyle/>
        <a:p>
          <a:r>
            <a:rPr lang="ru-RU"/>
            <a:t>Находились на временном хранении в одном и том же месте, если применялась процедура временного хранения</a:t>
          </a:r>
          <a:endParaRPr lang="en-US"/>
        </a:p>
      </dgm:t>
    </dgm:pt>
    <dgm:pt modelId="{FC25D010-FE49-4545-81A9-7EB8910F038D}" type="parTrans" cxnId="{9D6D97D2-9320-44F5-8A68-01FCC0209B3B}">
      <dgm:prSet/>
      <dgm:spPr/>
      <dgm:t>
        <a:bodyPr/>
        <a:lstStyle/>
        <a:p>
          <a:endParaRPr lang="en-US"/>
        </a:p>
      </dgm:t>
    </dgm:pt>
    <dgm:pt modelId="{BA46A87F-89B5-457D-83CC-3F01C4AA12C9}" type="sibTrans" cxnId="{9D6D97D2-9320-44F5-8A68-01FCC0209B3B}">
      <dgm:prSet/>
      <dgm:spPr/>
      <dgm:t>
        <a:bodyPr/>
        <a:lstStyle/>
        <a:p>
          <a:endParaRPr lang="en-US"/>
        </a:p>
      </dgm:t>
    </dgm:pt>
    <dgm:pt modelId="{4089435B-9C57-41AB-85E5-86119E7CD063}" type="pres">
      <dgm:prSet presAssocID="{FADBE3AD-B480-4E6A-8CC2-51552B999C2B}" presName="linear" presStyleCnt="0">
        <dgm:presLayoutVars>
          <dgm:dir/>
          <dgm:animLvl val="lvl"/>
          <dgm:resizeHandles val="exact"/>
        </dgm:presLayoutVars>
      </dgm:prSet>
      <dgm:spPr/>
    </dgm:pt>
    <dgm:pt modelId="{B2433868-836D-429D-9579-BE80A0E9D092}" type="pres">
      <dgm:prSet presAssocID="{886D0B01-ADEE-4A14-B690-223D4C56D37B}" presName="parentLin" presStyleCnt="0"/>
      <dgm:spPr/>
    </dgm:pt>
    <dgm:pt modelId="{3E663DFD-60EF-410B-9018-6A549F845409}" type="pres">
      <dgm:prSet presAssocID="{886D0B01-ADEE-4A14-B690-223D4C56D37B}" presName="parentLeftMargin" presStyleLbl="node1" presStyleIdx="0" presStyleCnt="2"/>
      <dgm:spPr/>
    </dgm:pt>
    <dgm:pt modelId="{B689C50B-C2CD-4B9B-9D13-EAA2EB02C3AC}" type="pres">
      <dgm:prSet presAssocID="{886D0B01-ADEE-4A14-B690-223D4C56D3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F8ACA1-8750-4D88-9625-1873D445266D}" type="pres">
      <dgm:prSet presAssocID="{886D0B01-ADEE-4A14-B690-223D4C56D37B}" presName="negativeSpace" presStyleCnt="0"/>
      <dgm:spPr/>
    </dgm:pt>
    <dgm:pt modelId="{355CABF4-921B-41A9-8EEC-6494EAC75858}" type="pres">
      <dgm:prSet presAssocID="{886D0B01-ADEE-4A14-B690-223D4C56D37B}" presName="childText" presStyleLbl="conFgAcc1" presStyleIdx="0" presStyleCnt="2">
        <dgm:presLayoutVars>
          <dgm:bulletEnabled val="1"/>
        </dgm:presLayoutVars>
      </dgm:prSet>
      <dgm:spPr/>
    </dgm:pt>
    <dgm:pt modelId="{BE94D18D-7176-40B0-93B1-861F30CF1181}" type="pres">
      <dgm:prSet presAssocID="{FC305268-1603-4882-AFDD-86775E32DD40}" presName="spaceBetweenRectangles" presStyleCnt="0"/>
      <dgm:spPr/>
    </dgm:pt>
    <dgm:pt modelId="{A18AF2B6-08D1-4275-8B48-9934F7D18967}" type="pres">
      <dgm:prSet presAssocID="{037E3A3A-1DB4-44DC-9C60-F0059782CB42}" presName="parentLin" presStyleCnt="0"/>
      <dgm:spPr/>
    </dgm:pt>
    <dgm:pt modelId="{7719F74A-4973-41DE-AE8C-FCC8670BCA72}" type="pres">
      <dgm:prSet presAssocID="{037E3A3A-1DB4-44DC-9C60-F0059782CB42}" presName="parentLeftMargin" presStyleLbl="node1" presStyleIdx="0" presStyleCnt="2"/>
      <dgm:spPr/>
    </dgm:pt>
    <dgm:pt modelId="{A8FF22ED-1092-44CC-8F52-7EF388C4651B}" type="pres">
      <dgm:prSet presAssocID="{037E3A3A-1DB4-44DC-9C60-F0059782CB4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32E2FC2-D54C-485F-ADB9-0D4A7658F8CC}" type="pres">
      <dgm:prSet presAssocID="{037E3A3A-1DB4-44DC-9C60-F0059782CB42}" presName="negativeSpace" presStyleCnt="0"/>
      <dgm:spPr/>
    </dgm:pt>
    <dgm:pt modelId="{9AB39DD2-D0B8-49F9-9B39-B0360A341FB8}" type="pres">
      <dgm:prSet presAssocID="{037E3A3A-1DB4-44DC-9C60-F0059782CB4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E0DB806-0A06-4710-A42B-A9142A3B6F4D}" type="presOf" srcId="{E649FAD5-F27B-467D-9F4C-76EE95DD6303}" destId="{9AB39DD2-D0B8-49F9-9B39-B0360A341FB8}" srcOrd="0" destOrd="2" presId="urn:microsoft.com/office/officeart/2005/8/layout/list1"/>
    <dgm:cxn modelId="{8C346507-440E-4C08-9672-4989BFBBF230}" type="presOf" srcId="{037E3A3A-1DB4-44DC-9C60-F0059782CB42}" destId="{7719F74A-4973-41DE-AE8C-FCC8670BCA72}" srcOrd="0" destOrd="0" presId="urn:microsoft.com/office/officeart/2005/8/layout/list1"/>
    <dgm:cxn modelId="{4CF0B91C-6A27-4D75-B3E9-1AB4F3118590}" type="presOf" srcId="{886D0B01-ADEE-4A14-B690-223D4C56D37B}" destId="{B689C50B-C2CD-4B9B-9D13-EAA2EB02C3AC}" srcOrd="1" destOrd="0" presId="urn:microsoft.com/office/officeart/2005/8/layout/list1"/>
    <dgm:cxn modelId="{2B761F2A-E565-42FE-BD6B-0A786D322682}" type="presOf" srcId="{37BF2B3E-AA14-4322-B667-1530F67118EA}" destId="{9AB39DD2-D0B8-49F9-9B39-B0360A341FB8}" srcOrd="0" destOrd="3" presId="urn:microsoft.com/office/officeart/2005/8/layout/list1"/>
    <dgm:cxn modelId="{21D8D82E-3973-4E90-A499-3FDFCDC6249A}" srcId="{FADBE3AD-B480-4E6A-8CC2-51552B999C2B}" destId="{037E3A3A-1DB4-44DC-9C60-F0059782CB42}" srcOrd="1" destOrd="0" parTransId="{25446518-F950-4AAF-B939-B42D9D1B1061}" sibTransId="{2A888A49-2C54-4687-8B68-DCFFBD2E9D14}"/>
    <dgm:cxn modelId="{039D6D40-7BA8-44A7-8D0A-5BE3513EB456}" type="presOf" srcId="{C0A7F143-2658-48F5-BB28-72874AA7DD14}" destId="{355CABF4-921B-41A9-8EEC-6494EAC75858}" srcOrd="0" destOrd="0" presId="urn:microsoft.com/office/officeart/2005/8/layout/list1"/>
    <dgm:cxn modelId="{0B955D6A-5760-4FEA-9B5D-AA41AD70DEDC}" srcId="{FADBE3AD-B480-4E6A-8CC2-51552B999C2B}" destId="{886D0B01-ADEE-4A14-B690-223D4C56D37B}" srcOrd="0" destOrd="0" parTransId="{B37DEC25-D70A-4CBA-A3DC-290C3D1660DA}" sibTransId="{FC305268-1603-4882-AFDD-86775E32DD40}"/>
    <dgm:cxn modelId="{3F97576C-C38D-4DB1-BD7A-3019371724D2}" srcId="{886D0B01-ADEE-4A14-B690-223D4C56D37B}" destId="{80220C0D-8F31-40AA-B615-CE6C302C6DDB}" srcOrd="1" destOrd="0" parTransId="{3BBADB4D-1D5A-48F3-B798-907D1AC782DE}" sibTransId="{8A6E70A3-FD97-4A83-8937-527BDB850DE0}"/>
    <dgm:cxn modelId="{FB4CBF6E-D430-43DB-8426-AA9E290E24CF}" type="presOf" srcId="{FADBE3AD-B480-4E6A-8CC2-51552B999C2B}" destId="{4089435B-9C57-41AB-85E5-86119E7CD063}" srcOrd="0" destOrd="0" presId="urn:microsoft.com/office/officeart/2005/8/layout/list1"/>
    <dgm:cxn modelId="{B570B774-84D2-4F8D-A8BF-B7F19AB744B1}" type="presOf" srcId="{80220C0D-8F31-40AA-B615-CE6C302C6DDB}" destId="{355CABF4-921B-41A9-8EEC-6494EAC75858}" srcOrd="0" destOrd="1" presId="urn:microsoft.com/office/officeart/2005/8/layout/list1"/>
    <dgm:cxn modelId="{0CF84E7B-1513-4118-AEE2-450E2B7B5E7E}" srcId="{886D0B01-ADEE-4A14-B690-223D4C56D37B}" destId="{C0A7F143-2658-48F5-BB28-72874AA7DD14}" srcOrd="0" destOrd="0" parTransId="{9630E5C5-A2C3-4D8A-B86E-9BED45684E9F}" sibTransId="{EBEDF26E-85E5-4728-88C1-9104A34BB4C0}"/>
    <dgm:cxn modelId="{A887FF98-F15D-4F4E-9143-47512525C17F}" srcId="{037E3A3A-1DB4-44DC-9C60-F0059782CB42}" destId="{E649FAD5-F27B-467D-9F4C-76EE95DD6303}" srcOrd="2" destOrd="0" parTransId="{1397E86B-A2DE-4307-966B-06EDC1E25901}" sibTransId="{03620E0C-0E58-443A-90C4-E6AFDFD7192F}"/>
    <dgm:cxn modelId="{D8CBF4BA-A3A9-4988-BDEA-4FDFCC1BCB02}" type="presOf" srcId="{B187702F-5EF5-4DC9-AB09-F737B7502DD1}" destId="{9AB39DD2-D0B8-49F9-9B39-B0360A341FB8}" srcOrd="0" destOrd="0" presId="urn:microsoft.com/office/officeart/2005/8/layout/list1"/>
    <dgm:cxn modelId="{9D6D97D2-9320-44F5-8A68-01FCC0209B3B}" srcId="{037E3A3A-1DB4-44DC-9C60-F0059782CB42}" destId="{37BF2B3E-AA14-4322-B667-1530F67118EA}" srcOrd="3" destOrd="0" parTransId="{FC25D010-FE49-4545-81A9-7EB8910F038D}" sibTransId="{BA46A87F-89B5-457D-83CC-3F01C4AA12C9}"/>
    <dgm:cxn modelId="{2C07DED7-25E8-44CF-A63F-20F985E507BA}" type="presOf" srcId="{87077E1F-6A96-4033-B359-8A689FF34E3E}" destId="{9AB39DD2-D0B8-49F9-9B39-B0360A341FB8}" srcOrd="0" destOrd="1" presId="urn:microsoft.com/office/officeart/2005/8/layout/list1"/>
    <dgm:cxn modelId="{326060DC-15C9-4C78-A041-F41869E50341}" srcId="{037E3A3A-1DB4-44DC-9C60-F0059782CB42}" destId="{B187702F-5EF5-4DC9-AB09-F737B7502DD1}" srcOrd="0" destOrd="0" parTransId="{1635B151-7A68-4C32-8943-38C3BE80BFAF}" sibTransId="{D0C78722-AAA9-4C37-A9F3-D4B3E47D13FD}"/>
    <dgm:cxn modelId="{3F3B7BF9-01F3-4F15-9194-0144A451F67D}" type="presOf" srcId="{886D0B01-ADEE-4A14-B690-223D4C56D37B}" destId="{3E663DFD-60EF-410B-9018-6A549F845409}" srcOrd="0" destOrd="0" presId="urn:microsoft.com/office/officeart/2005/8/layout/list1"/>
    <dgm:cxn modelId="{CC985BFA-63D7-4CB5-9416-6A95B7E17413}" type="presOf" srcId="{037E3A3A-1DB4-44DC-9C60-F0059782CB42}" destId="{A8FF22ED-1092-44CC-8F52-7EF388C4651B}" srcOrd="1" destOrd="0" presId="urn:microsoft.com/office/officeart/2005/8/layout/list1"/>
    <dgm:cxn modelId="{696907FF-A428-4BBC-8859-D94C0D997C9C}" srcId="{037E3A3A-1DB4-44DC-9C60-F0059782CB42}" destId="{87077E1F-6A96-4033-B359-8A689FF34E3E}" srcOrd="1" destOrd="0" parTransId="{2EB8AE2E-A98E-4091-B720-2CF1AF07FD0B}" sibTransId="{15DFFEEA-8C79-46A0-9217-23D5C6C9F62C}"/>
    <dgm:cxn modelId="{DAAF9541-F505-4FFA-B60A-E7906F1C9BC1}" type="presParOf" srcId="{4089435B-9C57-41AB-85E5-86119E7CD063}" destId="{B2433868-836D-429D-9579-BE80A0E9D092}" srcOrd="0" destOrd="0" presId="urn:microsoft.com/office/officeart/2005/8/layout/list1"/>
    <dgm:cxn modelId="{FF565256-BA4A-4953-80F0-4BC4A5597FDC}" type="presParOf" srcId="{B2433868-836D-429D-9579-BE80A0E9D092}" destId="{3E663DFD-60EF-410B-9018-6A549F845409}" srcOrd="0" destOrd="0" presId="urn:microsoft.com/office/officeart/2005/8/layout/list1"/>
    <dgm:cxn modelId="{215DE2FC-786C-4D93-8DBE-C329D4E22BC5}" type="presParOf" srcId="{B2433868-836D-429D-9579-BE80A0E9D092}" destId="{B689C50B-C2CD-4B9B-9D13-EAA2EB02C3AC}" srcOrd="1" destOrd="0" presId="urn:microsoft.com/office/officeart/2005/8/layout/list1"/>
    <dgm:cxn modelId="{7D2F2944-2B61-4144-B047-452ACBA148FF}" type="presParOf" srcId="{4089435B-9C57-41AB-85E5-86119E7CD063}" destId="{07F8ACA1-8750-4D88-9625-1873D445266D}" srcOrd="1" destOrd="0" presId="urn:microsoft.com/office/officeart/2005/8/layout/list1"/>
    <dgm:cxn modelId="{CDE38FEC-A069-4E63-A06A-F2BA76DCE48F}" type="presParOf" srcId="{4089435B-9C57-41AB-85E5-86119E7CD063}" destId="{355CABF4-921B-41A9-8EEC-6494EAC75858}" srcOrd="2" destOrd="0" presId="urn:microsoft.com/office/officeart/2005/8/layout/list1"/>
    <dgm:cxn modelId="{0FAA482C-A337-4E1B-8C3D-763554F14C53}" type="presParOf" srcId="{4089435B-9C57-41AB-85E5-86119E7CD063}" destId="{BE94D18D-7176-40B0-93B1-861F30CF1181}" srcOrd="3" destOrd="0" presId="urn:microsoft.com/office/officeart/2005/8/layout/list1"/>
    <dgm:cxn modelId="{68259A18-8297-4874-8130-7D7C8D9A3C98}" type="presParOf" srcId="{4089435B-9C57-41AB-85E5-86119E7CD063}" destId="{A18AF2B6-08D1-4275-8B48-9934F7D18967}" srcOrd="4" destOrd="0" presId="urn:microsoft.com/office/officeart/2005/8/layout/list1"/>
    <dgm:cxn modelId="{63FD7CF8-ABD8-4647-A062-14B8168E6139}" type="presParOf" srcId="{A18AF2B6-08D1-4275-8B48-9934F7D18967}" destId="{7719F74A-4973-41DE-AE8C-FCC8670BCA72}" srcOrd="0" destOrd="0" presId="urn:microsoft.com/office/officeart/2005/8/layout/list1"/>
    <dgm:cxn modelId="{00794069-DFD1-4B73-9093-8C2726DB7A7A}" type="presParOf" srcId="{A18AF2B6-08D1-4275-8B48-9934F7D18967}" destId="{A8FF22ED-1092-44CC-8F52-7EF388C4651B}" srcOrd="1" destOrd="0" presId="urn:microsoft.com/office/officeart/2005/8/layout/list1"/>
    <dgm:cxn modelId="{9541F6C3-2FC1-4A45-9D54-76846A931BCF}" type="presParOf" srcId="{4089435B-9C57-41AB-85E5-86119E7CD063}" destId="{E32E2FC2-D54C-485F-ADB9-0D4A7658F8CC}" srcOrd="5" destOrd="0" presId="urn:microsoft.com/office/officeart/2005/8/layout/list1"/>
    <dgm:cxn modelId="{785565C0-1226-4B4A-A4E3-70597E5403AD}" type="presParOf" srcId="{4089435B-9C57-41AB-85E5-86119E7CD063}" destId="{9AB39DD2-D0B8-49F9-9B39-B0360A341F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ACB4D3-D0CA-4A9A-893F-24E2DB390F5B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A0FFED-9B25-4C78-9FC5-3A708A9EEE83}">
      <dgm:prSet/>
      <dgm:spPr/>
      <dgm:t>
        <a:bodyPr/>
        <a:lstStyle/>
        <a:p>
          <a:r>
            <a:rPr lang="ru-RU"/>
            <a:t>Таможенная процедура, при которой товары, ранее ввезенные на таможенную территорию ТС, вывозятся с этой территории </a:t>
          </a:r>
          <a:endParaRPr lang="en-US"/>
        </a:p>
      </dgm:t>
    </dgm:pt>
    <dgm:pt modelId="{37CCDFE8-E263-4493-B4D4-FFAD5BA0A717}" type="parTrans" cxnId="{21343C15-F32A-44A9-AB2A-A779D0CD618D}">
      <dgm:prSet/>
      <dgm:spPr/>
      <dgm:t>
        <a:bodyPr/>
        <a:lstStyle/>
        <a:p>
          <a:endParaRPr lang="en-US"/>
        </a:p>
      </dgm:t>
    </dgm:pt>
    <dgm:pt modelId="{CA6BA821-3BF0-4230-B8B5-4AA65D020B5B}" type="sibTrans" cxnId="{21343C15-F32A-44A9-AB2A-A779D0CD618D}">
      <dgm:prSet/>
      <dgm:spPr/>
      <dgm:t>
        <a:bodyPr/>
        <a:lstStyle/>
        <a:p>
          <a:endParaRPr lang="en-US"/>
        </a:p>
      </dgm:t>
    </dgm:pt>
    <dgm:pt modelId="{476F2CAB-0D8F-4E2B-A9DB-58072A1F8A41}">
      <dgm:prSet/>
      <dgm:spPr/>
      <dgm:t>
        <a:bodyPr/>
        <a:lstStyle/>
        <a:p>
          <a:r>
            <a:rPr lang="ru-RU"/>
            <a:t>Без уплаты или с возвратом уплаченных сумм ввозных таможенных пошлин, налогов и </a:t>
          </a:r>
          <a:endParaRPr lang="en-US"/>
        </a:p>
      </dgm:t>
    </dgm:pt>
    <dgm:pt modelId="{70D8CACA-046D-45E9-9DB5-F9631E2F95EB}" type="parTrans" cxnId="{BFB4BDBB-655C-494B-83E5-6A97621DA273}">
      <dgm:prSet/>
      <dgm:spPr/>
      <dgm:t>
        <a:bodyPr/>
        <a:lstStyle/>
        <a:p>
          <a:endParaRPr lang="en-US"/>
        </a:p>
      </dgm:t>
    </dgm:pt>
    <dgm:pt modelId="{B0571B36-CC35-4EE8-A342-3988D1003902}" type="sibTrans" cxnId="{BFB4BDBB-655C-494B-83E5-6A97621DA273}">
      <dgm:prSet/>
      <dgm:spPr/>
      <dgm:t>
        <a:bodyPr/>
        <a:lstStyle/>
        <a:p>
          <a:endParaRPr lang="en-US"/>
        </a:p>
      </dgm:t>
    </dgm:pt>
    <dgm:pt modelId="{1B860C3C-7844-4A2C-B4A0-C24FD338B0A4}">
      <dgm:prSet/>
      <dgm:spPr/>
      <dgm:t>
        <a:bodyPr/>
        <a:lstStyle/>
        <a:p>
          <a:r>
            <a:rPr lang="ru-RU"/>
            <a:t>Без применения к товарам запретов и ограничений экономического характера</a:t>
          </a:r>
          <a:endParaRPr lang="en-US"/>
        </a:p>
      </dgm:t>
    </dgm:pt>
    <dgm:pt modelId="{37585075-AB08-4D10-B668-95C04556E8E7}" type="parTrans" cxnId="{7B32132D-3AAD-4D68-A083-B53135F90733}">
      <dgm:prSet/>
      <dgm:spPr/>
      <dgm:t>
        <a:bodyPr/>
        <a:lstStyle/>
        <a:p>
          <a:endParaRPr lang="en-US"/>
        </a:p>
      </dgm:t>
    </dgm:pt>
    <dgm:pt modelId="{26E9CFED-BE31-4475-A9A9-FA260E31E31D}" type="sibTrans" cxnId="{7B32132D-3AAD-4D68-A083-B53135F90733}">
      <dgm:prSet/>
      <dgm:spPr/>
      <dgm:t>
        <a:bodyPr/>
        <a:lstStyle/>
        <a:p>
          <a:endParaRPr lang="en-US"/>
        </a:p>
      </dgm:t>
    </dgm:pt>
    <dgm:pt modelId="{DD70FFF8-5329-4179-B5CF-F90EE4FBA0C7}">
      <dgm:prSet/>
      <dgm:spPr/>
      <dgm:t>
        <a:bodyPr/>
        <a:lstStyle/>
        <a:p>
          <a:r>
            <a:rPr lang="ru-RU"/>
            <a:t>Таможенная процедура реэкспорта может применяться к иностранным товарам и товарам, выпущенным в свободное обращение на территории ТС</a:t>
          </a:r>
          <a:endParaRPr lang="en-US"/>
        </a:p>
      </dgm:t>
    </dgm:pt>
    <dgm:pt modelId="{9442834D-3EBA-4DA0-9002-08FD462D858B}" type="parTrans" cxnId="{4749944A-89BF-4F1E-BE9E-139D26C8CC2B}">
      <dgm:prSet/>
      <dgm:spPr/>
      <dgm:t>
        <a:bodyPr/>
        <a:lstStyle/>
        <a:p>
          <a:endParaRPr lang="en-US"/>
        </a:p>
      </dgm:t>
    </dgm:pt>
    <dgm:pt modelId="{83C7621D-F104-457C-BCD0-AAB10A867186}" type="sibTrans" cxnId="{4749944A-89BF-4F1E-BE9E-139D26C8CC2B}">
      <dgm:prSet/>
      <dgm:spPr/>
      <dgm:t>
        <a:bodyPr/>
        <a:lstStyle/>
        <a:p>
          <a:endParaRPr lang="en-US"/>
        </a:p>
      </dgm:t>
    </dgm:pt>
    <dgm:pt modelId="{314E152D-E1AD-4273-981C-7058D9E44D7F}" type="pres">
      <dgm:prSet presAssocID="{5BACB4D3-D0CA-4A9A-893F-24E2DB390F5B}" presName="Name0" presStyleCnt="0">
        <dgm:presLayoutVars>
          <dgm:dir/>
          <dgm:animLvl val="lvl"/>
          <dgm:resizeHandles val="exact"/>
        </dgm:presLayoutVars>
      </dgm:prSet>
      <dgm:spPr/>
    </dgm:pt>
    <dgm:pt modelId="{A586A2CE-DB9C-4715-AE85-322643205E3A}" type="pres">
      <dgm:prSet presAssocID="{DD70FFF8-5329-4179-B5CF-F90EE4FBA0C7}" presName="boxAndChildren" presStyleCnt="0"/>
      <dgm:spPr/>
    </dgm:pt>
    <dgm:pt modelId="{C11B8038-D5D0-407D-AD38-9EAEF49F28E9}" type="pres">
      <dgm:prSet presAssocID="{DD70FFF8-5329-4179-B5CF-F90EE4FBA0C7}" presName="parentTextBox" presStyleLbl="node1" presStyleIdx="0" presStyleCnt="2"/>
      <dgm:spPr/>
    </dgm:pt>
    <dgm:pt modelId="{6BB81D0B-7A5D-41EA-AB3A-A7F35AE9468E}" type="pres">
      <dgm:prSet presAssocID="{CA6BA821-3BF0-4230-B8B5-4AA65D020B5B}" presName="sp" presStyleCnt="0"/>
      <dgm:spPr/>
    </dgm:pt>
    <dgm:pt modelId="{44DEB8F4-DF63-45D0-9AA5-18176E008D56}" type="pres">
      <dgm:prSet presAssocID="{CCA0FFED-9B25-4C78-9FC5-3A708A9EEE83}" presName="arrowAndChildren" presStyleCnt="0"/>
      <dgm:spPr/>
    </dgm:pt>
    <dgm:pt modelId="{7F584840-E083-4E2D-A26C-0DE23EAE93E3}" type="pres">
      <dgm:prSet presAssocID="{CCA0FFED-9B25-4C78-9FC5-3A708A9EEE83}" presName="parentTextArrow" presStyleLbl="node1" presStyleIdx="0" presStyleCnt="2"/>
      <dgm:spPr/>
    </dgm:pt>
    <dgm:pt modelId="{3BA68080-F3C7-444D-BD5A-0E98F8B2FD78}" type="pres">
      <dgm:prSet presAssocID="{CCA0FFED-9B25-4C78-9FC5-3A708A9EEE83}" presName="arrow" presStyleLbl="node1" presStyleIdx="1" presStyleCnt="2"/>
      <dgm:spPr/>
    </dgm:pt>
    <dgm:pt modelId="{DA646256-F5C9-4F8F-8062-D4E105CB4D29}" type="pres">
      <dgm:prSet presAssocID="{CCA0FFED-9B25-4C78-9FC5-3A708A9EEE83}" presName="descendantArrow" presStyleCnt="0"/>
      <dgm:spPr/>
    </dgm:pt>
    <dgm:pt modelId="{7C350995-D61E-42F2-88DD-5891E7290AA8}" type="pres">
      <dgm:prSet presAssocID="{476F2CAB-0D8F-4E2B-A9DB-58072A1F8A41}" presName="childTextArrow" presStyleLbl="fgAccFollowNode1" presStyleIdx="0" presStyleCnt="2">
        <dgm:presLayoutVars>
          <dgm:bulletEnabled val="1"/>
        </dgm:presLayoutVars>
      </dgm:prSet>
      <dgm:spPr/>
    </dgm:pt>
    <dgm:pt modelId="{74A76DB4-18DB-4ED1-A950-2138C49077F9}" type="pres">
      <dgm:prSet presAssocID="{1B860C3C-7844-4A2C-B4A0-C24FD338B0A4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18E6AD05-F744-4828-A1E3-64F50B615BE8}" type="presOf" srcId="{CCA0FFED-9B25-4C78-9FC5-3A708A9EEE83}" destId="{7F584840-E083-4E2D-A26C-0DE23EAE93E3}" srcOrd="0" destOrd="0" presId="urn:microsoft.com/office/officeart/2005/8/layout/process4"/>
    <dgm:cxn modelId="{21343C15-F32A-44A9-AB2A-A779D0CD618D}" srcId="{5BACB4D3-D0CA-4A9A-893F-24E2DB390F5B}" destId="{CCA0FFED-9B25-4C78-9FC5-3A708A9EEE83}" srcOrd="0" destOrd="0" parTransId="{37CCDFE8-E263-4493-B4D4-FFAD5BA0A717}" sibTransId="{CA6BA821-3BF0-4230-B8B5-4AA65D020B5B}"/>
    <dgm:cxn modelId="{01D2311F-493A-48DE-AEB3-BFB0721D4AAF}" type="presOf" srcId="{CCA0FFED-9B25-4C78-9FC5-3A708A9EEE83}" destId="{3BA68080-F3C7-444D-BD5A-0E98F8B2FD78}" srcOrd="1" destOrd="0" presId="urn:microsoft.com/office/officeart/2005/8/layout/process4"/>
    <dgm:cxn modelId="{7B32132D-3AAD-4D68-A083-B53135F90733}" srcId="{CCA0FFED-9B25-4C78-9FC5-3A708A9EEE83}" destId="{1B860C3C-7844-4A2C-B4A0-C24FD338B0A4}" srcOrd="1" destOrd="0" parTransId="{37585075-AB08-4D10-B668-95C04556E8E7}" sibTransId="{26E9CFED-BE31-4475-A9A9-FA260E31E31D}"/>
    <dgm:cxn modelId="{60AD3C5F-62AE-476C-BF10-037F8B2B9ED5}" type="presOf" srcId="{476F2CAB-0D8F-4E2B-A9DB-58072A1F8A41}" destId="{7C350995-D61E-42F2-88DD-5891E7290AA8}" srcOrd="0" destOrd="0" presId="urn:microsoft.com/office/officeart/2005/8/layout/process4"/>
    <dgm:cxn modelId="{A9FC2067-72C8-494E-AA3E-B7D1D4E24FAA}" type="presOf" srcId="{5BACB4D3-D0CA-4A9A-893F-24E2DB390F5B}" destId="{314E152D-E1AD-4273-981C-7058D9E44D7F}" srcOrd="0" destOrd="0" presId="urn:microsoft.com/office/officeart/2005/8/layout/process4"/>
    <dgm:cxn modelId="{4749944A-89BF-4F1E-BE9E-139D26C8CC2B}" srcId="{5BACB4D3-D0CA-4A9A-893F-24E2DB390F5B}" destId="{DD70FFF8-5329-4179-B5CF-F90EE4FBA0C7}" srcOrd="1" destOrd="0" parTransId="{9442834D-3EBA-4DA0-9002-08FD462D858B}" sibTransId="{83C7621D-F104-457C-BCD0-AAB10A867186}"/>
    <dgm:cxn modelId="{40B4E9A1-998C-4C78-B728-EC91EC90932F}" type="presOf" srcId="{1B860C3C-7844-4A2C-B4A0-C24FD338B0A4}" destId="{74A76DB4-18DB-4ED1-A950-2138C49077F9}" srcOrd="0" destOrd="0" presId="urn:microsoft.com/office/officeart/2005/8/layout/process4"/>
    <dgm:cxn modelId="{BFB4BDBB-655C-494B-83E5-6A97621DA273}" srcId="{CCA0FFED-9B25-4C78-9FC5-3A708A9EEE83}" destId="{476F2CAB-0D8F-4E2B-A9DB-58072A1F8A41}" srcOrd="0" destOrd="0" parTransId="{70D8CACA-046D-45E9-9DB5-F9631E2F95EB}" sibTransId="{B0571B36-CC35-4EE8-A342-3988D1003902}"/>
    <dgm:cxn modelId="{EDD30DDE-9CAF-4223-A183-503E8BE672A9}" type="presOf" srcId="{DD70FFF8-5329-4179-B5CF-F90EE4FBA0C7}" destId="{C11B8038-D5D0-407D-AD38-9EAEF49F28E9}" srcOrd="0" destOrd="0" presId="urn:microsoft.com/office/officeart/2005/8/layout/process4"/>
    <dgm:cxn modelId="{84912A35-0839-43D3-97B8-DF08C78C9DCD}" type="presParOf" srcId="{314E152D-E1AD-4273-981C-7058D9E44D7F}" destId="{A586A2CE-DB9C-4715-AE85-322643205E3A}" srcOrd="0" destOrd="0" presId="urn:microsoft.com/office/officeart/2005/8/layout/process4"/>
    <dgm:cxn modelId="{54EE2B51-0930-46A8-ADED-57A1940B36A8}" type="presParOf" srcId="{A586A2CE-DB9C-4715-AE85-322643205E3A}" destId="{C11B8038-D5D0-407D-AD38-9EAEF49F28E9}" srcOrd="0" destOrd="0" presId="urn:microsoft.com/office/officeart/2005/8/layout/process4"/>
    <dgm:cxn modelId="{7C27CA30-31E0-4B7F-9978-415C752D1014}" type="presParOf" srcId="{314E152D-E1AD-4273-981C-7058D9E44D7F}" destId="{6BB81D0B-7A5D-41EA-AB3A-A7F35AE9468E}" srcOrd="1" destOrd="0" presId="urn:microsoft.com/office/officeart/2005/8/layout/process4"/>
    <dgm:cxn modelId="{81925E7D-1782-41E7-AE2E-811DF87B9C7E}" type="presParOf" srcId="{314E152D-E1AD-4273-981C-7058D9E44D7F}" destId="{44DEB8F4-DF63-45D0-9AA5-18176E008D56}" srcOrd="2" destOrd="0" presId="urn:microsoft.com/office/officeart/2005/8/layout/process4"/>
    <dgm:cxn modelId="{367D868F-3AD6-476B-9E8F-7090016EC5CE}" type="presParOf" srcId="{44DEB8F4-DF63-45D0-9AA5-18176E008D56}" destId="{7F584840-E083-4E2D-A26C-0DE23EAE93E3}" srcOrd="0" destOrd="0" presId="urn:microsoft.com/office/officeart/2005/8/layout/process4"/>
    <dgm:cxn modelId="{C959CAAF-B87B-46B3-88CC-8E015FEDC252}" type="presParOf" srcId="{44DEB8F4-DF63-45D0-9AA5-18176E008D56}" destId="{3BA68080-F3C7-444D-BD5A-0E98F8B2FD78}" srcOrd="1" destOrd="0" presId="urn:microsoft.com/office/officeart/2005/8/layout/process4"/>
    <dgm:cxn modelId="{8D3B02C2-B780-49DD-8899-F684FF302519}" type="presParOf" srcId="{44DEB8F4-DF63-45D0-9AA5-18176E008D56}" destId="{DA646256-F5C9-4F8F-8062-D4E105CB4D29}" srcOrd="2" destOrd="0" presId="urn:microsoft.com/office/officeart/2005/8/layout/process4"/>
    <dgm:cxn modelId="{A9D210E7-042E-459B-8A68-D3F6A0A30256}" type="presParOf" srcId="{DA646256-F5C9-4F8F-8062-D4E105CB4D29}" destId="{7C350995-D61E-42F2-88DD-5891E7290AA8}" srcOrd="0" destOrd="0" presId="urn:microsoft.com/office/officeart/2005/8/layout/process4"/>
    <dgm:cxn modelId="{01C281AA-4410-4FB5-83C7-F4E14B745A4A}" type="presParOf" srcId="{DA646256-F5C9-4F8F-8062-D4E105CB4D29}" destId="{74A76DB4-18DB-4ED1-A950-2138C49077F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63015F-18EA-41BA-A877-CEF07CED36EA}" type="doc">
      <dgm:prSet loTypeId="urn:microsoft.com/office/officeart/2005/8/layout/vList5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80F29EB-DB53-4867-AD1F-D13D9090FBFC}">
      <dgm:prSet custT="1"/>
      <dgm:spPr/>
      <dgm:t>
        <a:bodyPr>
          <a:sp3d extrusionH="57150">
            <a:bevelT w="38100" h="38100"/>
          </a:sp3d>
        </a:bodyPr>
        <a:lstStyle/>
        <a:p>
          <a:pPr algn="l"/>
          <a:r>
            <a:rPr lang="ru-RU" sz="2800" b="1" dirty="0">
              <a:solidFill>
                <a:schemeClr val="accent2">
                  <a:lumMod val="50000"/>
                </a:schemeClr>
              </a:solidFill>
            </a:rPr>
            <a:t>Преимущества терминала:</a:t>
          </a:r>
          <a:endParaRPr lang="ru-RU" sz="2800" dirty="0">
            <a:solidFill>
              <a:schemeClr val="accent2">
                <a:lumMod val="50000"/>
              </a:schemeClr>
            </a:solidFill>
          </a:endParaRPr>
        </a:p>
      </dgm:t>
    </dgm:pt>
    <dgm:pt modelId="{C33A861F-84EF-434B-8A9B-A92C53D2FE17}" type="parTrans" cxnId="{3DA1F95D-4B46-49D6-8D99-222DEA5957B1}">
      <dgm:prSet/>
      <dgm:spPr/>
      <dgm:t>
        <a:bodyPr/>
        <a:lstStyle/>
        <a:p>
          <a:endParaRPr lang="ru-RU" sz="2000"/>
        </a:p>
      </dgm:t>
    </dgm:pt>
    <dgm:pt modelId="{A7971E1A-D940-4745-BF7D-BA915593F992}" type="sibTrans" cxnId="{3DA1F95D-4B46-49D6-8D99-222DEA5957B1}">
      <dgm:prSet/>
      <dgm:spPr/>
      <dgm:t>
        <a:bodyPr/>
        <a:lstStyle/>
        <a:p>
          <a:endParaRPr lang="ru-RU" sz="2000"/>
        </a:p>
      </dgm:t>
    </dgm:pt>
    <dgm:pt modelId="{7B945833-AC4F-4CF1-914E-BFDF3A816369}">
      <dgm:prSet custT="1"/>
      <dgm:spPr/>
      <dgm:t>
        <a:bodyPr/>
        <a:lstStyle/>
        <a:p>
          <a:pPr algn="l"/>
          <a:r>
            <a:rPr lang="ru-RU" sz="1800" dirty="0"/>
            <a:t>1.Находится на развязке федеральных трас.</a:t>
          </a:r>
        </a:p>
      </dgm:t>
    </dgm:pt>
    <dgm:pt modelId="{5BAEDF99-A65C-469E-923B-70ECE8D9FCE2}" type="parTrans" cxnId="{BEC8A270-21C7-4B14-BEA7-3F2BA5A30524}">
      <dgm:prSet/>
      <dgm:spPr/>
      <dgm:t>
        <a:bodyPr/>
        <a:lstStyle/>
        <a:p>
          <a:endParaRPr lang="ru-RU" sz="2000"/>
        </a:p>
      </dgm:t>
    </dgm:pt>
    <dgm:pt modelId="{3870BCBB-C01E-4C3E-9D82-0E114EF936D2}" type="sibTrans" cxnId="{BEC8A270-21C7-4B14-BEA7-3F2BA5A30524}">
      <dgm:prSet/>
      <dgm:spPr/>
      <dgm:t>
        <a:bodyPr/>
        <a:lstStyle/>
        <a:p>
          <a:endParaRPr lang="ru-RU" sz="2000"/>
        </a:p>
      </dgm:t>
    </dgm:pt>
    <dgm:pt modelId="{B65EE9DA-6A28-4BF1-8A74-05FD1143B9F9}">
      <dgm:prSet custT="1"/>
      <dgm:spPr/>
      <dgm:t>
        <a:bodyPr/>
        <a:lstStyle/>
        <a:p>
          <a:pPr algn="l"/>
          <a:r>
            <a:rPr lang="ru-RU" sz="1800" dirty="0"/>
            <a:t>2.Доставка с Новороссийска – по самым низким ставкам. </a:t>
          </a:r>
        </a:p>
      </dgm:t>
    </dgm:pt>
    <dgm:pt modelId="{45C6D2AB-FD04-49FC-A594-A9FAEF75CAA2}" type="parTrans" cxnId="{A0AC1469-0C2E-4121-94C5-A7CB519497D9}">
      <dgm:prSet/>
      <dgm:spPr/>
      <dgm:t>
        <a:bodyPr/>
        <a:lstStyle/>
        <a:p>
          <a:endParaRPr lang="ru-RU" sz="2000"/>
        </a:p>
      </dgm:t>
    </dgm:pt>
    <dgm:pt modelId="{EA30A764-E0AF-4EDB-A506-A953B752A5DD}" type="sibTrans" cxnId="{A0AC1469-0C2E-4121-94C5-A7CB519497D9}">
      <dgm:prSet/>
      <dgm:spPr/>
      <dgm:t>
        <a:bodyPr/>
        <a:lstStyle/>
        <a:p>
          <a:endParaRPr lang="ru-RU" sz="2000"/>
        </a:p>
      </dgm:t>
    </dgm:pt>
    <dgm:pt modelId="{ABF52557-4EAF-40B0-AEC4-00E8D0785FC0}">
      <dgm:prSet custT="1"/>
      <dgm:spPr/>
      <dgm:t>
        <a:bodyPr/>
        <a:lstStyle/>
        <a:p>
          <a:pPr algn="l"/>
          <a:r>
            <a:rPr lang="ru-RU" sz="1800" dirty="0"/>
            <a:t>3.Таможенный склад, крытый на 1500 кв. метров- самый большой в ЮФО.</a:t>
          </a:r>
        </a:p>
      </dgm:t>
    </dgm:pt>
    <dgm:pt modelId="{C0245A9F-CE51-4724-93FB-FB98E8421272}" type="parTrans" cxnId="{D297C208-24BE-4716-A3CC-BEAD5F052858}">
      <dgm:prSet/>
      <dgm:spPr/>
      <dgm:t>
        <a:bodyPr/>
        <a:lstStyle/>
        <a:p>
          <a:endParaRPr lang="ru-RU" sz="2000"/>
        </a:p>
      </dgm:t>
    </dgm:pt>
    <dgm:pt modelId="{6356C886-B172-43E3-9199-C5306055D855}" type="sibTrans" cxnId="{D297C208-24BE-4716-A3CC-BEAD5F052858}">
      <dgm:prSet/>
      <dgm:spPr/>
      <dgm:t>
        <a:bodyPr/>
        <a:lstStyle/>
        <a:p>
          <a:endParaRPr lang="ru-RU" sz="2000"/>
        </a:p>
      </dgm:t>
    </dgm:pt>
    <dgm:pt modelId="{D3CEAC5B-1A5F-4A4B-9C19-CFEF1F50DE8A}">
      <dgm:prSet custT="1"/>
      <dgm:spPr/>
      <dgm:t>
        <a:bodyPr/>
        <a:lstStyle/>
        <a:p>
          <a:pPr algn="l"/>
          <a:r>
            <a:rPr lang="ru-RU" sz="1800" dirty="0"/>
            <a:t>4.Равно удалён от границ ДНР и ЛНР.</a:t>
          </a:r>
        </a:p>
      </dgm:t>
    </dgm:pt>
    <dgm:pt modelId="{E954DD61-F95D-4976-8927-5F23621ABADC}" type="parTrans" cxnId="{531E7FA5-7E88-4988-B97B-E35EF778507F}">
      <dgm:prSet/>
      <dgm:spPr/>
      <dgm:t>
        <a:bodyPr/>
        <a:lstStyle/>
        <a:p>
          <a:endParaRPr lang="ru-RU" sz="2000"/>
        </a:p>
      </dgm:t>
    </dgm:pt>
    <dgm:pt modelId="{7ECEDFBB-382A-4242-B43C-271B4B618824}" type="sibTrans" cxnId="{531E7FA5-7E88-4988-B97B-E35EF778507F}">
      <dgm:prSet/>
      <dgm:spPr/>
      <dgm:t>
        <a:bodyPr/>
        <a:lstStyle/>
        <a:p>
          <a:endParaRPr lang="ru-RU" sz="2000"/>
        </a:p>
      </dgm:t>
    </dgm:pt>
    <dgm:pt modelId="{B1F54320-00D6-41DC-8DFD-37D8D7F443CE}">
      <dgm:prSet custT="1"/>
      <dgm:spPr/>
      <dgm:t>
        <a:bodyPr/>
        <a:lstStyle/>
        <a:p>
          <a:pPr algn="l"/>
          <a:r>
            <a:rPr lang="ru-RU" sz="1800" dirty="0"/>
            <a:t>5.Самый близкий к </a:t>
          </a:r>
          <a:r>
            <a:rPr lang="ru-RU" sz="1800" dirty="0" err="1"/>
            <a:t>Ростову</a:t>
          </a:r>
          <a:r>
            <a:rPr lang="ru-RU" sz="1800" dirty="0"/>
            <a:t>-на-Дону (15 км.)</a:t>
          </a:r>
        </a:p>
      </dgm:t>
    </dgm:pt>
    <dgm:pt modelId="{87DECCB4-32BE-4A75-A611-14C91838E742}" type="parTrans" cxnId="{9F60F72F-BC69-429D-A478-1EDB0FD8259B}">
      <dgm:prSet/>
      <dgm:spPr/>
      <dgm:t>
        <a:bodyPr/>
        <a:lstStyle/>
        <a:p>
          <a:endParaRPr lang="ru-RU" sz="2000"/>
        </a:p>
      </dgm:t>
    </dgm:pt>
    <dgm:pt modelId="{C7F02F91-DFBE-4CA0-8DEB-8BC41037F466}" type="sibTrans" cxnId="{9F60F72F-BC69-429D-A478-1EDB0FD8259B}">
      <dgm:prSet/>
      <dgm:spPr/>
      <dgm:t>
        <a:bodyPr/>
        <a:lstStyle/>
        <a:p>
          <a:endParaRPr lang="ru-RU" sz="2000"/>
        </a:p>
      </dgm:t>
    </dgm:pt>
    <dgm:pt modelId="{A55CB8D3-3D06-40B4-830A-E29E4801A1AD}">
      <dgm:prSet custT="1"/>
      <dgm:spPr/>
      <dgm:t>
        <a:bodyPr/>
        <a:lstStyle/>
        <a:p>
          <a:pPr algn="l"/>
          <a:r>
            <a:rPr lang="ru-RU" sz="1800" dirty="0"/>
            <a:t>6.Единственный на Юге распределительный таможенный склад.</a:t>
          </a:r>
        </a:p>
      </dgm:t>
    </dgm:pt>
    <dgm:pt modelId="{BE300275-AF99-4FE1-AC2A-9CAFD35A4E4D}" type="parTrans" cxnId="{F4061C58-C50F-4E95-859F-47C53D1434B9}">
      <dgm:prSet/>
      <dgm:spPr/>
      <dgm:t>
        <a:bodyPr/>
        <a:lstStyle/>
        <a:p>
          <a:endParaRPr lang="ru-RU" sz="2000"/>
        </a:p>
      </dgm:t>
    </dgm:pt>
    <dgm:pt modelId="{F4F6BC87-D639-4EB2-91DB-2FEF7362AA40}" type="sibTrans" cxnId="{F4061C58-C50F-4E95-859F-47C53D1434B9}">
      <dgm:prSet/>
      <dgm:spPr/>
      <dgm:t>
        <a:bodyPr/>
        <a:lstStyle/>
        <a:p>
          <a:endParaRPr lang="ru-RU" sz="2000"/>
        </a:p>
      </dgm:t>
    </dgm:pt>
    <dgm:pt modelId="{47787717-BA7B-4E7A-B693-5D5C6AE1ED8F}">
      <dgm:prSet custT="1"/>
      <dgm:spPr/>
      <dgm:t>
        <a:bodyPr/>
        <a:lstStyle/>
        <a:p>
          <a:pPr algn="l"/>
          <a:r>
            <a:rPr lang="ru-RU" sz="1800" dirty="0"/>
            <a:t>7.Имеет компетенцию по оформлению товаров по СТ-1 из ДНР/ЛНР.</a:t>
          </a:r>
        </a:p>
      </dgm:t>
    </dgm:pt>
    <dgm:pt modelId="{2BFCB92A-439C-49C6-B3EA-A81FC91C61F5}" type="parTrans" cxnId="{688552DF-6353-449F-A9FC-F82827347C91}">
      <dgm:prSet/>
      <dgm:spPr/>
      <dgm:t>
        <a:bodyPr/>
        <a:lstStyle/>
        <a:p>
          <a:endParaRPr lang="ru-RU" sz="2000"/>
        </a:p>
      </dgm:t>
    </dgm:pt>
    <dgm:pt modelId="{1CE850CB-6A69-43F8-A106-A1A5293BB66D}" type="sibTrans" cxnId="{688552DF-6353-449F-A9FC-F82827347C91}">
      <dgm:prSet/>
      <dgm:spPr/>
      <dgm:t>
        <a:bodyPr/>
        <a:lstStyle/>
        <a:p>
          <a:endParaRPr lang="ru-RU" sz="2000"/>
        </a:p>
      </dgm:t>
    </dgm:pt>
    <dgm:pt modelId="{1675713C-E103-4291-81B3-5113E1ED0AD3}">
      <dgm:prSet custT="1"/>
      <dgm:spPr/>
      <dgm:t>
        <a:bodyPr/>
        <a:lstStyle/>
        <a:p>
          <a:pPr algn="l"/>
          <a:r>
            <a:rPr lang="ru-RU" sz="1800" dirty="0"/>
            <a:t>8.Можно дробить импорт из ДНР /ЛНР на процедуры импорт и таможенный склад.</a:t>
          </a:r>
        </a:p>
      </dgm:t>
    </dgm:pt>
    <dgm:pt modelId="{5EB4841C-B8A5-4C1C-9A30-4F1C424FB88E}" type="parTrans" cxnId="{2711893A-4FFD-49AF-8E2B-FA8605C0688C}">
      <dgm:prSet/>
      <dgm:spPr/>
      <dgm:t>
        <a:bodyPr/>
        <a:lstStyle/>
        <a:p>
          <a:endParaRPr lang="ru-RU" sz="2000"/>
        </a:p>
      </dgm:t>
    </dgm:pt>
    <dgm:pt modelId="{6FD52F17-8582-4B32-B5D6-A9C3306DA2F6}" type="sibTrans" cxnId="{2711893A-4FFD-49AF-8E2B-FA8605C0688C}">
      <dgm:prSet/>
      <dgm:spPr/>
      <dgm:t>
        <a:bodyPr/>
        <a:lstStyle/>
        <a:p>
          <a:endParaRPr lang="ru-RU" sz="2000"/>
        </a:p>
      </dgm:t>
    </dgm:pt>
    <dgm:pt modelId="{2C1DB193-E03E-4F54-B52A-111BCBC89918}">
      <dgm:prSet custT="1"/>
      <dgm:spPr/>
      <dgm:t>
        <a:bodyPr/>
        <a:lstStyle/>
        <a:p>
          <a:pPr algn="l"/>
          <a:r>
            <a:rPr lang="ru-RU" sz="1800" dirty="0"/>
            <a:t>9.Оборудован для проведения операций по маркировке товара.</a:t>
          </a:r>
        </a:p>
      </dgm:t>
    </dgm:pt>
    <dgm:pt modelId="{7201C075-5351-4D89-AAA0-5FAD56734066}" type="parTrans" cxnId="{D45EE9AA-79F9-4E09-B8E2-F8ADCABD0A84}">
      <dgm:prSet/>
      <dgm:spPr/>
      <dgm:t>
        <a:bodyPr/>
        <a:lstStyle/>
        <a:p>
          <a:endParaRPr lang="ru-RU" sz="2000"/>
        </a:p>
      </dgm:t>
    </dgm:pt>
    <dgm:pt modelId="{C609F05B-0CED-4867-92D3-63C2957C1EF3}" type="sibTrans" cxnId="{D45EE9AA-79F9-4E09-B8E2-F8ADCABD0A84}">
      <dgm:prSet/>
      <dgm:spPr/>
      <dgm:t>
        <a:bodyPr/>
        <a:lstStyle/>
        <a:p>
          <a:endParaRPr lang="ru-RU" sz="2000"/>
        </a:p>
      </dgm:t>
    </dgm:pt>
    <dgm:pt modelId="{1807FAFB-4C52-40FA-8657-518D9EF1E934}" type="pres">
      <dgm:prSet presAssocID="{2063015F-18EA-41BA-A877-CEF07CED36EA}" presName="Name0" presStyleCnt="0">
        <dgm:presLayoutVars>
          <dgm:dir/>
          <dgm:animLvl val="lvl"/>
          <dgm:resizeHandles val="exact"/>
        </dgm:presLayoutVars>
      </dgm:prSet>
      <dgm:spPr/>
    </dgm:pt>
    <dgm:pt modelId="{545A8E81-C712-4B3C-94EB-C1E7C6DD9926}" type="pres">
      <dgm:prSet presAssocID="{980F29EB-DB53-4867-AD1F-D13D9090FBFC}" presName="linNode" presStyleCnt="0"/>
      <dgm:spPr/>
    </dgm:pt>
    <dgm:pt modelId="{62A1CE32-B66C-4CCC-93B5-4BCE4D77C34F}" type="pres">
      <dgm:prSet presAssocID="{980F29EB-DB53-4867-AD1F-D13D9090FBFC}" presName="parentText" presStyleLbl="node1" presStyleIdx="0" presStyleCnt="10" custScaleX="248196">
        <dgm:presLayoutVars>
          <dgm:chMax val="1"/>
          <dgm:bulletEnabled val="1"/>
        </dgm:presLayoutVars>
      </dgm:prSet>
      <dgm:spPr/>
    </dgm:pt>
    <dgm:pt modelId="{3687D51F-1475-4D04-905D-E01F73E433D2}" type="pres">
      <dgm:prSet presAssocID="{A7971E1A-D940-4745-BF7D-BA915593F992}" presName="sp" presStyleCnt="0"/>
      <dgm:spPr/>
    </dgm:pt>
    <dgm:pt modelId="{CD28C597-F104-4C9D-AA05-045B65B09795}" type="pres">
      <dgm:prSet presAssocID="{7B945833-AC4F-4CF1-914E-BFDF3A816369}" presName="linNode" presStyleCnt="0"/>
      <dgm:spPr/>
    </dgm:pt>
    <dgm:pt modelId="{8063C8B7-0D00-45CB-88FA-68F71F798322}" type="pres">
      <dgm:prSet presAssocID="{7B945833-AC4F-4CF1-914E-BFDF3A816369}" presName="parentText" presStyleLbl="node1" presStyleIdx="1" presStyleCnt="10" custScaleX="248196">
        <dgm:presLayoutVars>
          <dgm:chMax val="1"/>
          <dgm:bulletEnabled val="1"/>
        </dgm:presLayoutVars>
      </dgm:prSet>
      <dgm:spPr/>
    </dgm:pt>
    <dgm:pt modelId="{564074CA-5340-4525-AE26-78C92572F67A}" type="pres">
      <dgm:prSet presAssocID="{3870BCBB-C01E-4C3E-9D82-0E114EF936D2}" presName="sp" presStyleCnt="0"/>
      <dgm:spPr/>
    </dgm:pt>
    <dgm:pt modelId="{F7417338-9073-41DF-9BBB-EDD639176145}" type="pres">
      <dgm:prSet presAssocID="{B65EE9DA-6A28-4BF1-8A74-05FD1143B9F9}" presName="linNode" presStyleCnt="0"/>
      <dgm:spPr/>
    </dgm:pt>
    <dgm:pt modelId="{79573E71-A987-4158-BF1A-FF61EC4C6C34}" type="pres">
      <dgm:prSet presAssocID="{B65EE9DA-6A28-4BF1-8A74-05FD1143B9F9}" presName="parentText" presStyleLbl="node1" presStyleIdx="2" presStyleCnt="10" custScaleX="245275">
        <dgm:presLayoutVars>
          <dgm:chMax val="1"/>
          <dgm:bulletEnabled val="1"/>
        </dgm:presLayoutVars>
      </dgm:prSet>
      <dgm:spPr/>
    </dgm:pt>
    <dgm:pt modelId="{9F37D2B1-29E1-4BD8-B59A-B55391129858}" type="pres">
      <dgm:prSet presAssocID="{EA30A764-E0AF-4EDB-A506-A953B752A5DD}" presName="sp" presStyleCnt="0"/>
      <dgm:spPr/>
    </dgm:pt>
    <dgm:pt modelId="{5B7133B9-5642-4DA9-BCEC-226540143E89}" type="pres">
      <dgm:prSet presAssocID="{ABF52557-4EAF-40B0-AEC4-00E8D0785FC0}" presName="linNode" presStyleCnt="0"/>
      <dgm:spPr/>
    </dgm:pt>
    <dgm:pt modelId="{B9E34F78-7EA7-4532-9B6B-15037C47EA6D}" type="pres">
      <dgm:prSet presAssocID="{ABF52557-4EAF-40B0-AEC4-00E8D0785FC0}" presName="parentText" presStyleLbl="node1" presStyleIdx="3" presStyleCnt="10" custScaleX="248196">
        <dgm:presLayoutVars>
          <dgm:chMax val="1"/>
          <dgm:bulletEnabled val="1"/>
        </dgm:presLayoutVars>
      </dgm:prSet>
      <dgm:spPr/>
    </dgm:pt>
    <dgm:pt modelId="{DD24BA54-584F-4A60-B13A-7CEC1AB3CD7C}" type="pres">
      <dgm:prSet presAssocID="{6356C886-B172-43E3-9199-C5306055D855}" presName="sp" presStyleCnt="0"/>
      <dgm:spPr/>
    </dgm:pt>
    <dgm:pt modelId="{362E3805-BD2B-4B08-8E4D-5543E680387F}" type="pres">
      <dgm:prSet presAssocID="{D3CEAC5B-1A5F-4A4B-9C19-CFEF1F50DE8A}" presName="linNode" presStyleCnt="0"/>
      <dgm:spPr/>
    </dgm:pt>
    <dgm:pt modelId="{416CB858-1D5C-440A-A258-B3A89EF79E05}" type="pres">
      <dgm:prSet presAssocID="{D3CEAC5B-1A5F-4A4B-9C19-CFEF1F50DE8A}" presName="parentText" presStyleLbl="node1" presStyleIdx="4" presStyleCnt="10" custScaleX="248196">
        <dgm:presLayoutVars>
          <dgm:chMax val="1"/>
          <dgm:bulletEnabled val="1"/>
        </dgm:presLayoutVars>
      </dgm:prSet>
      <dgm:spPr/>
    </dgm:pt>
    <dgm:pt modelId="{36039259-F86F-4439-835A-E36C8070765C}" type="pres">
      <dgm:prSet presAssocID="{7ECEDFBB-382A-4242-B43C-271B4B618824}" presName="sp" presStyleCnt="0"/>
      <dgm:spPr/>
    </dgm:pt>
    <dgm:pt modelId="{D9CFDAE7-7746-4E42-A510-AD3F50721980}" type="pres">
      <dgm:prSet presAssocID="{B1F54320-00D6-41DC-8DFD-37D8D7F443CE}" presName="linNode" presStyleCnt="0"/>
      <dgm:spPr/>
    </dgm:pt>
    <dgm:pt modelId="{D96CEF11-0A97-4A00-8C52-0E48C2F4EC1A}" type="pres">
      <dgm:prSet presAssocID="{B1F54320-00D6-41DC-8DFD-37D8D7F443CE}" presName="parentText" presStyleLbl="node1" presStyleIdx="5" presStyleCnt="10" custScaleX="248196">
        <dgm:presLayoutVars>
          <dgm:chMax val="1"/>
          <dgm:bulletEnabled val="1"/>
        </dgm:presLayoutVars>
      </dgm:prSet>
      <dgm:spPr/>
    </dgm:pt>
    <dgm:pt modelId="{4CE8E9E0-35C6-4959-BBBC-C8EFD6681B52}" type="pres">
      <dgm:prSet presAssocID="{C7F02F91-DFBE-4CA0-8DEB-8BC41037F466}" presName="sp" presStyleCnt="0"/>
      <dgm:spPr/>
    </dgm:pt>
    <dgm:pt modelId="{B5A50898-6776-4044-B107-9F624CE31609}" type="pres">
      <dgm:prSet presAssocID="{A55CB8D3-3D06-40B4-830A-E29E4801A1AD}" presName="linNode" presStyleCnt="0"/>
      <dgm:spPr/>
    </dgm:pt>
    <dgm:pt modelId="{128BCDEC-6D62-4F40-9557-C87E8C5D60BD}" type="pres">
      <dgm:prSet presAssocID="{A55CB8D3-3D06-40B4-830A-E29E4801A1AD}" presName="parentText" presStyleLbl="node1" presStyleIdx="6" presStyleCnt="10" custScaleX="248196">
        <dgm:presLayoutVars>
          <dgm:chMax val="1"/>
          <dgm:bulletEnabled val="1"/>
        </dgm:presLayoutVars>
      </dgm:prSet>
      <dgm:spPr/>
    </dgm:pt>
    <dgm:pt modelId="{A424D4BE-FEE0-4449-97C0-30A026A468D2}" type="pres">
      <dgm:prSet presAssocID="{F4F6BC87-D639-4EB2-91DB-2FEF7362AA40}" presName="sp" presStyleCnt="0"/>
      <dgm:spPr/>
    </dgm:pt>
    <dgm:pt modelId="{5D4F5A26-F881-41E4-B2EF-4E248F0BF31F}" type="pres">
      <dgm:prSet presAssocID="{47787717-BA7B-4E7A-B693-5D5C6AE1ED8F}" presName="linNode" presStyleCnt="0"/>
      <dgm:spPr/>
    </dgm:pt>
    <dgm:pt modelId="{74ECCD47-4801-4163-9926-8807A635CD5F}" type="pres">
      <dgm:prSet presAssocID="{47787717-BA7B-4E7A-B693-5D5C6AE1ED8F}" presName="parentText" presStyleLbl="node1" presStyleIdx="7" presStyleCnt="10" custScaleX="248196">
        <dgm:presLayoutVars>
          <dgm:chMax val="1"/>
          <dgm:bulletEnabled val="1"/>
        </dgm:presLayoutVars>
      </dgm:prSet>
      <dgm:spPr/>
    </dgm:pt>
    <dgm:pt modelId="{F9F96257-1EC7-4C09-ADC5-0ED2BE0638D5}" type="pres">
      <dgm:prSet presAssocID="{1CE850CB-6A69-43F8-A106-A1A5293BB66D}" presName="sp" presStyleCnt="0"/>
      <dgm:spPr/>
    </dgm:pt>
    <dgm:pt modelId="{4D4874F7-182B-45F0-9835-82880527584A}" type="pres">
      <dgm:prSet presAssocID="{1675713C-E103-4291-81B3-5113E1ED0AD3}" presName="linNode" presStyleCnt="0"/>
      <dgm:spPr/>
    </dgm:pt>
    <dgm:pt modelId="{D4081D2D-3805-435C-9126-9ADFDBA44762}" type="pres">
      <dgm:prSet presAssocID="{1675713C-E103-4291-81B3-5113E1ED0AD3}" presName="parentText" presStyleLbl="node1" presStyleIdx="8" presStyleCnt="10" custScaleX="248196">
        <dgm:presLayoutVars>
          <dgm:chMax val="1"/>
          <dgm:bulletEnabled val="1"/>
        </dgm:presLayoutVars>
      </dgm:prSet>
      <dgm:spPr/>
    </dgm:pt>
    <dgm:pt modelId="{5007D206-F88B-4EA2-BF62-60BAE622C5CE}" type="pres">
      <dgm:prSet presAssocID="{6FD52F17-8582-4B32-B5D6-A9C3306DA2F6}" presName="sp" presStyleCnt="0"/>
      <dgm:spPr/>
    </dgm:pt>
    <dgm:pt modelId="{62751CBC-093F-4942-AED7-C3329535B57B}" type="pres">
      <dgm:prSet presAssocID="{2C1DB193-E03E-4F54-B52A-111BCBC89918}" presName="linNode" presStyleCnt="0"/>
      <dgm:spPr/>
    </dgm:pt>
    <dgm:pt modelId="{3A156952-B99A-495D-928B-308056225714}" type="pres">
      <dgm:prSet presAssocID="{2C1DB193-E03E-4F54-B52A-111BCBC89918}" presName="parentText" presStyleLbl="node1" presStyleIdx="9" presStyleCnt="10" custScaleX="248196">
        <dgm:presLayoutVars>
          <dgm:chMax val="1"/>
          <dgm:bulletEnabled val="1"/>
        </dgm:presLayoutVars>
      </dgm:prSet>
      <dgm:spPr/>
    </dgm:pt>
  </dgm:ptLst>
  <dgm:cxnLst>
    <dgm:cxn modelId="{D297C208-24BE-4716-A3CC-BEAD5F052858}" srcId="{2063015F-18EA-41BA-A877-CEF07CED36EA}" destId="{ABF52557-4EAF-40B0-AEC4-00E8D0785FC0}" srcOrd="3" destOrd="0" parTransId="{C0245A9F-CE51-4724-93FB-FB98E8421272}" sibTransId="{6356C886-B172-43E3-9199-C5306055D855}"/>
    <dgm:cxn modelId="{155B9B15-F7FD-4623-9A99-C3629200747F}" type="presOf" srcId="{A55CB8D3-3D06-40B4-830A-E29E4801A1AD}" destId="{128BCDEC-6D62-4F40-9557-C87E8C5D60BD}" srcOrd="0" destOrd="0" presId="urn:microsoft.com/office/officeart/2005/8/layout/vList5"/>
    <dgm:cxn modelId="{9F60F72F-BC69-429D-A478-1EDB0FD8259B}" srcId="{2063015F-18EA-41BA-A877-CEF07CED36EA}" destId="{B1F54320-00D6-41DC-8DFD-37D8D7F443CE}" srcOrd="5" destOrd="0" parTransId="{87DECCB4-32BE-4A75-A611-14C91838E742}" sibTransId="{C7F02F91-DFBE-4CA0-8DEB-8BC41037F466}"/>
    <dgm:cxn modelId="{C056CC33-2415-4ABE-80B2-5EDBC1A55587}" type="presOf" srcId="{2C1DB193-E03E-4F54-B52A-111BCBC89918}" destId="{3A156952-B99A-495D-928B-308056225714}" srcOrd="0" destOrd="0" presId="urn:microsoft.com/office/officeart/2005/8/layout/vList5"/>
    <dgm:cxn modelId="{DB44F638-8D12-4CA5-B3FE-ECA17C232665}" type="presOf" srcId="{1675713C-E103-4291-81B3-5113E1ED0AD3}" destId="{D4081D2D-3805-435C-9126-9ADFDBA44762}" srcOrd="0" destOrd="0" presId="urn:microsoft.com/office/officeart/2005/8/layout/vList5"/>
    <dgm:cxn modelId="{2711893A-4FFD-49AF-8E2B-FA8605C0688C}" srcId="{2063015F-18EA-41BA-A877-CEF07CED36EA}" destId="{1675713C-E103-4291-81B3-5113E1ED0AD3}" srcOrd="8" destOrd="0" parTransId="{5EB4841C-B8A5-4C1C-9A30-4F1C424FB88E}" sibTransId="{6FD52F17-8582-4B32-B5D6-A9C3306DA2F6}"/>
    <dgm:cxn modelId="{3DA1F95D-4B46-49D6-8D99-222DEA5957B1}" srcId="{2063015F-18EA-41BA-A877-CEF07CED36EA}" destId="{980F29EB-DB53-4867-AD1F-D13D9090FBFC}" srcOrd="0" destOrd="0" parTransId="{C33A861F-84EF-434B-8A9B-A92C53D2FE17}" sibTransId="{A7971E1A-D940-4745-BF7D-BA915593F992}"/>
    <dgm:cxn modelId="{ACDA5445-611E-4996-BE3E-1C35DA1DC127}" type="presOf" srcId="{ABF52557-4EAF-40B0-AEC4-00E8D0785FC0}" destId="{B9E34F78-7EA7-4532-9B6B-15037C47EA6D}" srcOrd="0" destOrd="0" presId="urn:microsoft.com/office/officeart/2005/8/layout/vList5"/>
    <dgm:cxn modelId="{A0AC1469-0C2E-4121-94C5-A7CB519497D9}" srcId="{2063015F-18EA-41BA-A877-CEF07CED36EA}" destId="{B65EE9DA-6A28-4BF1-8A74-05FD1143B9F9}" srcOrd="2" destOrd="0" parTransId="{45C6D2AB-FD04-49FC-A594-A9FAEF75CAA2}" sibTransId="{EA30A764-E0AF-4EDB-A506-A953B752A5DD}"/>
    <dgm:cxn modelId="{BEC8A270-21C7-4B14-BEA7-3F2BA5A30524}" srcId="{2063015F-18EA-41BA-A877-CEF07CED36EA}" destId="{7B945833-AC4F-4CF1-914E-BFDF3A816369}" srcOrd="1" destOrd="0" parTransId="{5BAEDF99-A65C-469E-923B-70ECE8D9FCE2}" sibTransId="{3870BCBB-C01E-4C3E-9D82-0E114EF936D2}"/>
    <dgm:cxn modelId="{5C6C0F56-D34C-4682-B1D9-45E75890984D}" type="presOf" srcId="{B65EE9DA-6A28-4BF1-8A74-05FD1143B9F9}" destId="{79573E71-A987-4158-BF1A-FF61EC4C6C34}" srcOrd="0" destOrd="0" presId="urn:microsoft.com/office/officeart/2005/8/layout/vList5"/>
    <dgm:cxn modelId="{F4061C58-C50F-4E95-859F-47C53D1434B9}" srcId="{2063015F-18EA-41BA-A877-CEF07CED36EA}" destId="{A55CB8D3-3D06-40B4-830A-E29E4801A1AD}" srcOrd="6" destOrd="0" parTransId="{BE300275-AF99-4FE1-AC2A-9CAFD35A4E4D}" sibTransId="{F4F6BC87-D639-4EB2-91DB-2FEF7362AA40}"/>
    <dgm:cxn modelId="{531E7FA5-7E88-4988-B97B-E35EF778507F}" srcId="{2063015F-18EA-41BA-A877-CEF07CED36EA}" destId="{D3CEAC5B-1A5F-4A4B-9C19-CFEF1F50DE8A}" srcOrd="4" destOrd="0" parTransId="{E954DD61-F95D-4976-8927-5F23621ABADC}" sibTransId="{7ECEDFBB-382A-4242-B43C-271B4B618824}"/>
    <dgm:cxn modelId="{B258DDA6-604F-4ED9-94E7-C913DE0EE363}" type="presOf" srcId="{47787717-BA7B-4E7A-B693-5D5C6AE1ED8F}" destId="{74ECCD47-4801-4163-9926-8807A635CD5F}" srcOrd="0" destOrd="0" presId="urn:microsoft.com/office/officeart/2005/8/layout/vList5"/>
    <dgm:cxn modelId="{34A523AA-7C7A-4EDF-9E67-647E46FD8C6A}" type="presOf" srcId="{D3CEAC5B-1A5F-4A4B-9C19-CFEF1F50DE8A}" destId="{416CB858-1D5C-440A-A258-B3A89EF79E05}" srcOrd="0" destOrd="0" presId="urn:microsoft.com/office/officeart/2005/8/layout/vList5"/>
    <dgm:cxn modelId="{D45EE9AA-79F9-4E09-B8E2-F8ADCABD0A84}" srcId="{2063015F-18EA-41BA-A877-CEF07CED36EA}" destId="{2C1DB193-E03E-4F54-B52A-111BCBC89918}" srcOrd="9" destOrd="0" parTransId="{7201C075-5351-4D89-AAA0-5FAD56734066}" sibTransId="{C609F05B-0CED-4867-92D3-63C2957C1EF3}"/>
    <dgm:cxn modelId="{267275C0-BA2E-4922-8480-87959AA12E9A}" type="presOf" srcId="{B1F54320-00D6-41DC-8DFD-37D8D7F443CE}" destId="{D96CEF11-0A97-4A00-8C52-0E48C2F4EC1A}" srcOrd="0" destOrd="0" presId="urn:microsoft.com/office/officeart/2005/8/layout/vList5"/>
    <dgm:cxn modelId="{505ED5CF-27C7-4C8D-9DAF-BE52BFE54C33}" type="presOf" srcId="{2063015F-18EA-41BA-A877-CEF07CED36EA}" destId="{1807FAFB-4C52-40FA-8657-518D9EF1E934}" srcOrd="0" destOrd="0" presId="urn:microsoft.com/office/officeart/2005/8/layout/vList5"/>
    <dgm:cxn modelId="{688552DF-6353-449F-A9FC-F82827347C91}" srcId="{2063015F-18EA-41BA-A877-CEF07CED36EA}" destId="{47787717-BA7B-4E7A-B693-5D5C6AE1ED8F}" srcOrd="7" destOrd="0" parTransId="{2BFCB92A-439C-49C6-B3EA-A81FC91C61F5}" sibTransId="{1CE850CB-6A69-43F8-A106-A1A5293BB66D}"/>
    <dgm:cxn modelId="{71CB7FEF-2767-4CBB-884A-B997882619CB}" type="presOf" srcId="{7B945833-AC4F-4CF1-914E-BFDF3A816369}" destId="{8063C8B7-0D00-45CB-88FA-68F71F798322}" srcOrd="0" destOrd="0" presId="urn:microsoft.com/office/officeart/2005/8/layout/vList5"/>
    <dgm:cxn modelId="{43CF02FD-4880-4E6C-9713-BB82B6C5ED59}" type="presOf" srcId="{980F29EB-DB53-4867-AD1F-D13D9090FBFC}" destId="{62A1CE32-B66C-4CCC-93B5-4BCE4D77C34F}" srcOrd="0" destOrd="0" presId="urn:microsoft.com/office/officeart/2005/8/layout/vList5"/>
    <dgm:cxn modelId="{99C30E6F-63D2-4864-9806-B905697EE6EB}" type="presParOf" srcId="{1807FAFB-4C52-40FA-8657-518D9EF1E934}" destId="{545A8E81-C712-4B3C-94EB-C1E7C6DD9926}" srcOrd="0" destOrd="0" presId="urn:microsoft.com/office/officeart/2005/8/layout/vList5"/>
    <dgm:cxn modelId="{93F1A2BE-CEA9-4EE8-BF04-75EC547CFC21}" type="presParOf" srcId="{545A8E81-C712-4B3C-94EB-C1E7C6DD9926}" destId="{62A1CE32-B66C-4CCC-93B5-4BCE4D77C34F}" srcOrd="0" destOrd="0" presId="urn:microsoft.com/office/officeart/2005/8/layout/vList5"/>
    <dgm:cxn modelId="{4F656626-D6C0-4821-BE36-D2D01049BBE7}" type="presParOf" srcId="{1807FAFB-4C52-40FA-8657-518D9EF1E934}" destId="{3687D51F-1475-4D04-905D-E01F73E433D2}" srcOrd="1" destOrd="0" presId="urn:microsoft.com/office/officeart/2005/8/layout/vList5"/>
    <dgm:cxn modelId="{FA0A3949-7370-45C3-A14E-82002165DC03}" type="presParOf" srcId="{1807FAFB-4C52-40FA-8657-518D9EF1E934}" destId="{CD28C597-F104-4C9D-AA05-045B65B09795}" srcOrd="2" destOrd="0" presId="urn:microsoft.com/office/officeart/2005/8/layout/vList5"/>
    <dgm:cxn modelId="{CE93B5FC-8232-4188-9EEE-6D3ADB72E8F8}" type="presParOf" srcId="{CD28C597-F104-4C9D-AA05-045B65B09795}" destId="{8063C8B7-0D00-45CB-88FA-68F71F798322}" srcOrd="0" destOrd="0" presId="urn:microsoft.com/office/officeart/2005/8/layout/vList5"/>
    <dgm:cxn modelId="{3463F55C-F288-4848-A472-24810C4969A0}" type="presParOf" srcId="{1807FAFB-4C52-40FA-8657-518D9EF1E934}" destId="{564074CA-5340-4525-AE26-78C92572F67A}" srcOrd="3" destOrd="0" presId="urn:microsoft.com/office/officeart/2005/8/layout/vList5"/>
    <dgm:cxn modelId="{E5F76AFF-450D-4FED-80F0-A2A123319EA5}" type="presParOf" srcId="{1807FAFB-4C52-40FA-8657-518D9EF1E934}" destId="{F7417338-9073-41DF-9BBB-EDD639176145}" srcOrd="4" destOrd="0" presId="urn:microsoft.com/office/officeart/2005/8/layout/vList5"/>
    <dgm:cxn modelId="{66A0C462-67C3-4C28-A2D8-D392D22E94CC}" type="presParOf" srcId="{F7417338-9073-41DF-9BBB-EDD639176145}" destId="{79573E71-A987-4158-BF1A-FF61EC4C6C34}" srcOrd="0" destOrd="0" presId="urn:microsoft.com/office/officeart/2005/8/layout/vList5"/>
    <dgm:cxn modelId="{48AE9F15-9A6D-4D52-903E-D2392DAA1B5F}" type="presParOf" srcId="{1807FAFB-4C52-40FA-8657-518D9EF1E934}" destId="{9F37D2B1-29E1-4BD8-B59A-B55391129858}" srcOrd="5" destOrd="0" presId="urn:microsoft.com/office/officeart/2005/8/layout/vList5"/>
    <dgm:cxn modelId="{C2799C16-1798-476A-ABA1-66DCC5B3B239}" type="presParOf" srcId="{1807FAFB-4C52-40FA-8657-518D9EF1E934}" destId="{5B7133B9-5642-4DA9-BCEC-226540143E89}" srcOrd="6" destOrd="0" presId="urn:microsoft.com/office/officeart/2005/8/layout/vList5"/>
    <dgm:cxn modelId="{843AA8A8-32F7-4653-B9C9-A49345AB30FD}" type="presParOf" srcId="{5B7133B9-5642-4DA9-BCEC-226540143E89}" destId="{B9E34F78-7EA7-4532-9B6B-15037C47EA6D}" srcOrd="0" destOrd="0" presId="urn:microsoft.com/office/officeart/2005/8/layout/vList5"/>
    <dgm:cxn modelId="{AA7DBA81-AAC3-4F82-8A46-0C38B244E531}" type="presParOf" srcId="{1807FAFB-4C52-40FA-8657-518D9EF1E934}" destId="{DD24BA54-584F-4A60-B13A-7CEC1AB3CD7C}" srcOrd="7" destOrd="0" presId="urn:microsoft.com/office/officeart/2005/8/layout/vList5"/>
    <dgm:cxn modelId="{8A2E9D7A-351E-42F9-82BE-9F4DCB079F57}" type="presParOf" srcId="{1807FAFB-4C52-40FA-8657-518D9EF1E934}" destId="{362E3805-BD2B-4B08-8E4D-5543E680387F}" srcOrd="8" destOrd="0" presId="urn:microsoft.com/office/officeart/2005/8/layout/vList5"/>
    <dgm:cxn modelId="{C50E8833-BC0E-4B1D-8705-7DB1E75F3FE4}" type="presParOf" srcId="{362E3805-BD2B-4B08-8E4D-5543E680387F}" destId="{416CB858-1D5C-440A-A258-B3A89EF79E05}" srcOrd="0" destOrd="0" presId="urn:microsoft.com/office/officeart/2005/8/layout/vList5"/>
    <dgm:cxn modelId="{F2BB2777-884A-45C6-93C6-628D461DC1D7}" type="presParOf" srcId="{1807FAFB-4C52-40FA-8657-518D9EF1E934}" destId="{36039259-F86F-4439-835A-E36C8070765C}" srcOrd="9" destOrd="0" presId="urn:microsoft.com/office/officeart/2005/8/layout/vList5"/>
    <dgm:cxn modelId="{E85427C8-933D-4B4F-BD23-91FF8DE389A4}" type="presParOf" srcId="{1807FAFB-4C52-40FA-8657-518D9EF1E934}" destId="{D9CFDAE7-7746-4E42-A510-AD3F50721980}" srcOrd="10" destOrd="0" presId="urn:microsoft.com/office/officeart/2005/8/layout/vList5"/>
    <dgm:cxn modelId="{DCF4960C-5567-4F1F-B775-FE3BD0BB1A43}" type="presParOf" srcId="{D9CFDAE7-7746-4E42-A510-AD3F50721980}" destId="{D96CEF11-0A97-4A00-8C52-0E48C2F4EC1A}" srcOrd="0" destOrd="0" presId="urn:microsoft.com/office/officeart/2005/8/layout/vList5"/>
    <dgm:cxn modelId="{2F905394-3C77-412D-B7D0-CC3240581DE7}" type="presParOf" srcId="{1807FAFB-4C52-40FA-8657-518D9EF1E934}" destId="{4CE8E9E0-35C6-4959-BBBC-C8EFD6681B52}" srcOrd="11" destOrd="0" presId="urn:microsoft.com/office/officeart/2005/8/layout/vList5"/>
    <dgm:cxn modelId="{4BA1A1CE-41BF-43E3-9BA6-B090227FC630}" type="presParOf" srcId="{1807FAFB-4C52-40FA-8657-518D9EF1E934}" destId="{B5A50898-6776-4044-B107-9F624CE31609}" srcOrd="12" destOrd="0" presId="urn:microsoft.com/office/officeart/2005/8/layout/vList5"/>
    <dgm:cxn modelId="{F335661D-7637-4F7A-84CB-E8F0B3EEA0DE}" type="presParOf" srcId="{B5A50898-6776-4044-B107-9F624CE31609}" destId="{128BCDEC-6D62-4F40-9557-C87E8C5D60BD}" srcOrd="0" destOrd="0" presId="urn:microsoft.com/office/officeart/2005/8/layout/vList5"/>
    <dgm:cxn modelId="{96294172-6EEC-4943-AA5E-DC22202FB0BE}" type="presParOf" srcId="{1807FAFB-4C52-40FA-8657-518D9EF1E934}" destId="{A424D4BE-FEE0-4449-97C0-30A026A468D2}" srcOrd="13" destOrd="0" presId="urn:microsoft.com/office/officeart/2005/8/layout/vList5"/>
    <dgm:cxn modelId="{8DE843DA-247C-4C96-871B-B135E21FDD91}" type="presParOf" srcId="{1807FAFB-4C52-40FA-8657-518D9EF1E934}" destId="{5D4F5A26-F881-41E4-B2EF-4E248F0BF31F}" srcOrd="14" destOrd="0" presId="urn:microsoft.com/office/officeart/2005/8/layout/vList5"/>
    <dgm:cxn modelId="{0CCC80EF-DE8C-4C37-82E3-A387C677C4E3}" type="presParOf" srcId="{5D4F5A26-F881-41E4-B2EF-4E248F0BF31F}" destId="{74ECCD47-4801-4163-9926-8807A635CD5F}" srcOrd="0" destOrd="0" presId="urn:microsoft.com/office/officeart/2005/8/layout/vList5"/>
    <dgm:cxn modelId="{C87E9D63-E597-42EC-8AA7-5D21F7948AF9}" type="presParOf" srcId="{1807FAFB-4C52-40FA-8657-518D9EF1E934}" destId="{F9F96257-1EC7-4C09-ADC5-0ED2BE0638D5}" srcOrd="15" destOrd="0" presId="urn:microsoft.com/office/officeart/2005/8/layout/vList5"/>
    <dgm:cxn modelId="{6EE219A3-1620-4D78-A90E-F1718BC2282A}" type="presParOf" srcId="{1807FAFB-4C52-40FA-8657-518D9EF1E934}" destId="{4D4874F7-182B-45F0-9835-82880527584A}" srcOrd="16" destOrd="0" presId="urn:microsoft.com/office/officeart/2005/8/layout/vList5"/>
    <dgm:cxn modelId="{F1EF8F37-16FB-4863-9218-86556B954CF2}" type="presParOf" srcId="{4D4874F7-182B-45F0-9835-82880527584A}" destId="{D4081D2D-3805-435C-9126-9ADFDBA44762}" srcOrd="0" destOrd="0" presId="urn:microsoft.com/office/officeart/2005/8/layout/vList5"/>
    <dgm:cxn modelId="{C7AECE66-8A6C-4F5A-89D6-63271A59E4CA}" type="presParOf" srcId="{1807FAFB-4C52-40FA-8657-518D9EF1E934}" destId="{5007D206-F88B-4EA2-BF62-60BAE622C5CE}" srcOrd="17" destOrd="0" presId="urn:microsoft.com/office/officeart/2005/8/layout/vList5"/>
    <dgm:cxn modelId="{0CF89F50-D714-4FCA-AE15-76BCF5E10D96}" type="presParOf" srcId="{1807FAFB-4C52-40FA-8657-518D9EF1E934}" destId="{62751CBC-093F-4942-AED7-C3329535B57B}" srcOrd="18" destOrd="0" presId="urn:microsoft.com/office/officeart/2005/8/layout/vList5"/>
    <dgm:cxn modelId="{A05F7974-F727-4369-B78B-3E4EE6645E14}" type="presParOf" srcId="{62751CBC-093F-4942-AED7-C3329535B57B}" destId="{3A156952-B99A-495D-928B-3080562257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85C13-E8BB-4085-A706-97B15BE80D52}" type="doc">
      <dgm:prSet loTypeId="urn:microsoft.com/office/officeart/2005/8/layout/default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D4F9AF6-1A1D-4CAC-A4D4-CC1A5A969232}">
      <dgm:prSet custT="1"/>
      <dgm:spPr/>
      <dgm:t>
        <a:bodyPr/>
        <a:lstStyle/>
        <a:p>
          <a:r>
            <a:rPr lang="ru-RU" sz="2000" b="1" u="sng"/>
            <a:t>В целях экономии расходов на логистику и проведения операций с товаром по процедуре Таможенный склад / реэкспорт, рекомендуем:</a:t>
          </a:r>
          <a:endParaRPr lang="ru-RU" sz="2000" b="1" dirty="0"/>
        </a:p>
      </dgm:t>
    </dgm:pt>
    <dgm:pt modelId="{793DEC4F-C1BC-4C01-861C-0134C96540A4}" type="parTrans" cxnId="{0B091E0A-3831-440B-821D-ACD7B4BC5D9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2AD4F20-B8CC-4EB7-85A8-02CE6AEC9890}" type="sibTrans" cxnId="{0B091E0A-3831-440B-821D-ACD7B4BC5D9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0F93F0B-2653-4D23-846B-7FBCBDFD0AB9}">
      <dgm:prSet/>
      <dgm:spPr/>
      <dgm:t>
        <a:bodyPr/>
        <a:lstStyle/>
        <a:p>
          <a:pPr algn="just"/>
          <a:r>
            <a:rPr lang="ru-RU" b="1"/>
            <a:t>1.	Накапливать товары на ТС из ДНР, убывающие в дальнее зарубежье, поставке обычного склада (спец предложение терминала).</a:t>
          </a:r>
          <a:endParaRPr lang="ru-RU" b="1" dirty="0"/>
        </a:p>
      </dgm:t>
    </dgm:pt>
    <dgm:pt modelId="{3DBA18F5-BA60-4A88-B641-A70609B3B031}" type="parTrans" cxnId="{6585D5C9-0FAB-4851-98F1-936608815C1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D741DC6-19D5-4565-90B7-92C539FC3125}" type="sibTrans" cxnId="{6585D5C9-0FAB-4851-98F1-936608815C1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057E1A3-268A-47E3-806A-5CB8B2C94C40}">
      <dgm:prSet/>
      <dgm:spPr/>
      <dgm:t>
        <a:bodyPr/>
        <a:lstStyle/>
        <a:p>
          <a:pPr algn="just"/>
          <a:r>
            <a:rPr lang="ru-RU" b="1"/>
            <a:t>2.	После таможенного оформления ТС- заказывать Транспорт для убытия в процедуре Реэкспорт. Не подвигаясь рискуя на простой. </a:t>
          </a:r>
          <a:endParaRPr lang="ru-RU" b="1" dirty="0"/>
        </a:p>
      </dgm:t>
    </dgm:pt>
    <dgm:pt modelId="{57EBE93F-B19A-48FF-94A1-12B85E4C167C}" type="parTrans" cxnId="{970BFBB9-E63B-420F-8C31-D1311DADBA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9B2255A-D2FE-4D59-AE12-D5000A79C034}" type="sibTrans" cxnId="{970BFBB9-E63B-420F-8C31-D1311DADBA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2D5835-0089-4EA9-B000-D0E62E3FC5A4}">
      <dgm:prSet/>
      <dgm:spPr/>
      <dgm:t>
        <a:bodyPr/>
        <a:lstStyle/>
        <a:p>
          <a:pPr algn="just"/>
          <a:r>
            <a:rPr lang="ru-RU" b="1"/>
            <a:t>3.	Можно объединять несколько отправок в одну отправку при Реэкспорте.</a:t>
          </a:r>
          <a:endParaRPr lang="ru-RU" b="1" dirty="0"/>
        </a:p>
      </dgm:t>
    </dgm:pt>
    <dgm:pt modelId="{B2B74E1F-C8E1-49CA-849B-B7AAC321516C}" type="parTrans" cxnId="{43EBA0FF-0D8E-43E6-A5F2-9CAEFA3433F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CF99875-A663-4B1B-A80B-92C6425BAEA4}" type="sibTrans" cxnId="{43EBA0FF-0D8E-43E6-A5F2-9CAEFA3433F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2582B82-CCC0-4FCB-B583-D0AEFCD91D62}">
      <dgm:prSet custT="1"/>
      <dgm:spPr>
        <a:gradFill rotWithShape="0">
          <a:gsLst>
            <a:gs pos="0">
              <a:schemeClr val="accent2">
                <a:shade val="80000"/>
                <a:hueOff val="550423"/>
                <a:satOff val="-39989"/>
                <a:lumOff val="33909"/>
                <a:alphaOff val="0"/>
                <a:tint val="96000"/>
                <a:lumMod val="100000"/>
              </a:schemeClr>
            </a:gs>
            <a:gs pos="94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algn="ctr"/>
          <a:r>
            <a:rPr lang="ru-RU" sz="2400" b="1" u="sng" dirty="0"/>
            <a:t>Такой подход позволит: </a:t>
          </a:r>
          <a:endParaRPr lang="ru-RU" sz="2400" b="1" dirty="0"/>
        </a:p>
      </dgm:t>
    </dgm:pt>
    <dgm:pt modelId="{759617E6-5ECD-4E53-9868-4C1B78A42DEB}" type="parTrans" cxnId="{9152B5D7-2919-40C1-A02E-934B202F047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3C69673-AF3F-4DA0-9E0C-3AA178AF416C}" type="sibTrans" cxnId="{9152B5D7-2919-40C1-A02E-934B202F047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08D4303-6887-47E5-962D-83B5FBA18E04}">
      <dgm:prSet custT="1"/>
      <dgm:spPr>
        <a:gradFill rotWithShape="0">
          <a:gsLst>
            <a:gs pos="0">
              <a:schemeClr val="accent2">
                <a:shade val="80000"/>
                <a:hueOff val="550423"/>
                <a:satOff val="-39989"/>
                <a:lumOff val="33909"/>
                <a:alphaOff val="0"/>
                <a:tint val="96000"/>
                <a:lumMod val="100000"/>
              </a:schemeClr>
            </a:gs>
            <a:gs pos="94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algn="l"/>
          <a:r>
            <a:rPr lang="ru-RU" sz="1800" b="1" dirty="0"/>
            <a:t>избегать дополнительных расходов на простоях транспортных средств при Реэкспорте; </a:t>
          </a:r>
        </a:p>
      </dgm:t>
    </dgm:pt>
    <dgm:pt modelId="{B26A9679-1114-4177-B4C1-5A536F5F26A1}" type="parTrans" cxnId="{FB344351-A71C-4C93-B9D1-79AEAF642F1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F378C13-4658-4B57-AA8A-33240430DB3F}" type="sibTrans" cxnId="{FB344351-A71C-4C93-B9D1-79AEAF642F1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042633B-4B05-4C48-81DB-445C2DE30855}">
      <dgm:prSet custT="1"/>
      <dgm:spPr>
        <a:gradFill rotWithShape="0">
          <a:gsLst>
            <a:gs pos="0">
              <a:schemeClr val="accent2">
                <a:shade val="80000"/>
                <a:hueOff val="550423"/>
                <a:satOff val="-39989"/>
                <a:lumOff val="33909"/>
                <a:alphaOff val="0"/>
                <a:tint val="96000"/>
                <a:lumMod val="100000"/>
              </a:schemeClr>
            </a:gs>
            <a:gs pos="94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algn="l"/>
          <a:r>
            <a:rPr lang="ru-RU" sz="1800" b="1"/>
            <a:t>Соблюдать сроки плановых отгрузок;</a:t>
          </a:r>
          <a:endParaRPr lang="ru-RU" sz="1800" b="1" dirty="0"/>
        </a:p>
      </dgm:t>
    </dgm:pt>
    <dgm:pt modelId="{58D757F2-4488-405E-A6B4-9BF0523251D7}" type="parTrans" cxnId="{F4A12EB6-767F-452E-A5D1-B9B052BFAD1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B05AF50-5AF6-441F-BA5B-98088E466A2E}" type="sibTrans" cxnId="{F4A12EB6-767F-452E-A5D1-B9B052BFAD1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7A24E90-0B52-40C9-BDCC-71A8CBCCC6A2}">
      <dgm:prSet custT="1"/>
      <dgm:spPr>
        <a:gradFill rotWithShape="0">
          <a:gsLst>
            <a:gs pos="0">
              <a:schemeClr val="accent2">
                <a:shade val="80000"/>
                <a:hueOff val="550423"/>
                <a:satOff val="-39989"/>
                <a:lumOff val="33909"/>
                <a:alphaOff val="0"/>
                <a:tint val="96000"/>
                <a:lumMod val="100000"/>
              </a:schemeClr>
            </a:gs>
            <a:gs pos="94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algn="l"/>
          <a:r>
            <a:rPr lang="ru-RU" sz="1800" b="1"/>
            <a:t>Находить перевозчиков быстро и по самым низким тарифам;</a:t>
          </a:r>
          <a:endParaRPr lang="ru-RU" sz="1800" b="1" dirty="0"/>
        </a:p>
      </dgm:t>
    </dgm:pt>
    <dgm:pt modelId="{47F12232-1ECD-4482-8E24-F66B55C63B0F}" type="parTrans" cxnId="{F640B33E-0589-42FE-A95E-59096198CE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031C151-370D-4610-A65C-B76FE7D9F135}" type="sibTrans" cxnId="{F640B33E-0589-42FE-A95E-59096198CE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0EEDC19-5503-4FEC-824F-89063D0441BD}">
      <dgm:prSet custT="1"/>
      <dgm:spPr>
        <a:gradFill rotWithShape="0">
          <a:gsLst>
            <a:gs pos="0">
              <a:schemeClr val="accent2">
                <a:shade val="80000"/>
                <a:hueOff val="550423"/>
                <a:satOff val="-39989"/>
                <a:lumOff val="33909"/>
                <a:alphaOff val="0"/>
                <a:tint val="96000"/>
                <a:lumMod val="100000"/>
              </a:schemeClr>
            </a:gs>
            <a:gs pos="94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algn="l"/>
          <a:r>
            <a:rPr lang="ru-RU" sz="1800" b="1"/>
            <a:t>Организовать весь спектр услуг на базе одной организации;</a:t>
          </a:r>
          <a:endParaRPr lang="ru-RU" sz="1800" b="1" dirty="0"/>
        </a:p>
      </dgm:t>
    </dgm:pt>
    <dgm:pt modelId="{7572D252-FB81-449B-A826-700D7DD04E5A}" type="parTrans" cxnId="{67E5462D-1751-4D75-A45A-E7426F9493D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80AEDC3-1F42-48CB-A9D8-FBCB97839B65}" type="sibTrans" cxnId="{67E5462D-1751-4D75-A45A-E7426F9493D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F3EC78D-3521-4A3C-A785-5526C0A7AA5A}" type="pres">
      <dgm:prSet presAssocID="{ADC85C13-E8BB-4085-A706-97B15BE80D52}" presName="diagram" presStyleCnt="0">
        <dgm:presLayoutVars>
          <dgm:dir/>
          <dgm:resizeHandles val="exact"/>
        </dgm:presLayoutVars>
      </dgm:prSet>
      <dgm:spPr/>
    </dgm:pt>
    <dgm:pt modelId="{EDFF5B2C-2CF4-4117-94B7-C8F92AECF9DE}" type="pres">
      <dgm:prSet presAssocID="{CD4F9AF6-1A1D-4CAC-A4D4-CC1A5A969232}" presName="node" presStyleLbl="node1" presStyleIdx="0" presStyleCnt="5" custScaleX="359977" custScaleY="40264" custLinFactNeighborX="2229" custLinFactNeighborY="-14035">
        <dgm:presLayoutVars>
          <dgm:bulletEnabled val="1"/>
        </dgm:presLayoutVars>
      </dgm:prSet>
      <dgm:spPr/>
    </dgm:pt>
    <dgm:pt modelId="{9B37B7F8-14B5-4A38-AFA5-119E99C26039}" type="pres">
      <dgm:prSet presAssocID="{02AD4F20-B8CC-4EB7-85A8-02CE6AEC9890}" presName="sibTrans" presStyleCnt="0"/>
      <dgm:spPr/>
    </dgm:pt>
    <dgm:pt modelId="{1596FA54-A7B7-4F08-B330-C92059D1EDE3}" type="pres">
      <dgm:prSet presAssocID="{40F93F0B-2653-4D23-846B-7FBCBDFD0AB9}" presName="node" presStyleLbl="node1" presStyleIdx="1" presStyleCnt="5">
        <dgm:presLayoutVars>
          <dgm:bulletEnabled val="1"/>
        </dgm:presLayoutVars>
      </dgm:prSet>
      <dgm:spPr/>
    </dgm:pt>
    <dgm:pt modelId="{69095D03-CDAF-4EC3-8835-12EEEE26F806}" type="pres">
      <dgm:prSet presAssocID="{7D741DC6-19D5-4565-90B7-92C539FC3125}" presName="sibTrans" presStyleCnt="0"/>
      <dgm:spPr/>
    </dgm:pt>
    <dgm:pt modelId="{4FAE74FB-AF61-4020-9B8C-6D6C44259D0F}" type="pres">
      <dgm:prSet presAssocID="{A057E1A3-268A-47E3-806A-5CB8B2C94C40}" presName="node" presStyleLbl="node1" presStyleIdx="2" presStyleCnt="5" custScaleX="104840">
        <dgm:presLayoutVars>
          <dgm:bulletEnabled val="1"/>
        </dgm:presLayoutVars>
      </dgm:prSet>
      <dgm:spPr/>
    </dgm:pt>
    <dgm:pt modelId="{0D9A4634-DE41-4ACB-87CC-B9A25345CFF8}" type="pres">
      <dgm:prSet presAssocID="{39B2255A-D2FE-4D59-AE12-D5000A79C034}" presName="sibTrans" presStyleCnt="0"/>
      <dgm:spPr/>
    </dgm:pt>
    <dgm:pt modelId="{F356E67A-B87D-4628-ADDE-A9FAEFB39818}" type="pres">
      <dgm:prSet presAssocID="{3E2D5835-0089-4EA9-B000-D0E62E3FC5A4}" presName="node" presStyleLbl="node1" presStyleIdx="3" presStyleCnt="5" custScaleX="103824">
        <dgm:presLayoutVars>
          <dgm:bulletEnabled val="1"/>
        </dgm:presLayoutVars>
      </dgm:prSet>
      <dgm:spPr/>
    </dgm:pt>
    <dgm:pt modelId="{60FF724C-2C8E-4C81-8BAC-1D98626B94C9}" type="pres">
      <dgm:prSet presAssocID="{6CF99875-A663-4B1B-A80B-92C6425BAEA4}" presName="sibTrans" presStyleCnt="0"/>
      <dgm:spPr/>
    </dgm:pt>
    <dgm:pt modelId="{5468C015-5CCC-4AD1-8731-6AFC2E3DB07F}" type="pres">
      <dgm:prSet presAssocID="{92582B82-CCC0-4FCB-B583-D0AEFCD91D62}" presName="node" presStyleLbl="node1" presStyleIdx="4" presStyleCnt="5" custScaleX="275155" custLinFactNeighborX="2229" custLinFactNeighborY="1173">
        <dgm:presLayoutVars>
          <dgm:bulletEnabled val="1"/>
        </dgm:presLayoutVars>
      </dgm:prSet>
      <dgm:spPr/>
    </dgm:pt>
  </dgm:ptLst>
  <dgm:cxnLst>
    <dgm:cxn modelId="{0B091E0A-3831-440B-821D-ACD7B4BC5D9C}" srcId="{ADC85C13-E8BB-4085-A706-97B15BE80D52}" destId="{CD4F9AF6-1A1D-4CAC-A4D4-CC1A5A969232}" srcOrd="0" destOrd="0" parTransId="{793DEC4F-C1BC-4C01-861C-0134C96540A4}" sibTransId="{02AD4F20-B8CC-4EB7-85A8-02CE6AEC9890}"/>
    <dgm:cxn modelId="{4FECAE24-090A-450C-AAD3-7D6371AB6310}" type="presOf" srcId="{40F93F0B-2653-4D23-846B-7FBCBDFD0AB9}" destId="{1596FA54-A7B7-4F08-B330-C92059D1EDE3}" srcOrd="0" destOrd="0" presId="urn:microsoft.com/office/officeart/2005/8/layout/default"/>
    <dgm:cxn modelId="{E974CC26-F3DB-4141-839E-78D0FF8F7D3D}" type="presOf" srcId="{97A24E90-0B52-40C9-BDCC-71A8CBCCC6A2}" destId="{5468C015-5CCC-4AD1-8731-6AFC2E3DB07F}" srcOrd="0" destOrd="3" presId="urn:microsoft.com/office/officeart/2005/8/layout/default"/>
    <dgm:cxn modelId="{67E5462D-1751-4D75-A45A-E7426F9493D9}" srcId="{92582B82-CCC0-4FCB-B583-D0AEFCD91D62}" destId="{00EEDC19-5503-4FEC-824F-89063D0441BD}" srcOrd="3" destOrd="0" parTransId="{7572D252-FB81-449B-A826-700D7DD04E5A}" sibTransId="{D80AEDC3-1F42-48CB-A9D8-FBCB97839B65}"/>
    <dgm:cxn modelId="{F640B33E-0589-42FE-A95E-59096198CEA3}" srcId="{92582B82-CCC0-4FCB-B583-D0AEFCD91D62}" destId="{97A24E90-0B52-40C9-BDCC-71A8CBCCC6A2}" srcOrd="2" destOrd="0" parTransId="{47F12232-1ECD-4482-8E24-F66B55C63B0F}" sibTransId="{E031C151-370D-4610-A65C-B76FE7D9F135}"/>
    <dgm:cxn modelId="{FB344351-A71C-4C93-B9D1-79AEAF642F17}" srcId="{92582B82-CCC0-4FCB-B583-D0AEFCD91D62}" destId="{A08D4303-6887-47E5-962D-83B5FBA18E04}" srcOrd="0" destOrd="0" parTransId="{B26A9679-1114-4177-B4C1-5A536F5F26A1}" sibTransId="{7F378C13-4658-4B57-AA8A-33240430DB3F}"/>
    <dgm:cxn modelId="{91930F77-55CB-4858-94E5-BC1C3C732BF6}" type="presOf" srcId="{92582B82-CCC0-4FCB-B583-D0AEFCD91D62}" destId="{5468C015-5CCC-4AD1-8731-6AFC2E3DB07F}" srcOrd="0" destOrd="0" presId="urn:microsoft.com/office/officeart/2005/8/layout/default"/>
    <dgm:cxn modelId="{FD88798C-0C68-4B17-BE35-0C864F2026C1}" type="presOf" srcId="{CD4F9AF6-1A1D-4CAC-A4D4-CC1A5A969232}" destId="{EDFF5B2C-2CF4-4117-94B7-C8F92AECF9DE}" srcOrd="0" destOrd="0" presId="urn:microsoft.com/office/officeart/2005/8/layout/default"/>
    <dgm:cxn modelId="{F4A12EB6-767F-452E-A5D1-B9B052BFAD13}" srcId="{92582B82-CCC0-4FCB-B583-D0AEFCD91D62}" destId="{A042633B-4B05-4C48-81DB-445C2DE30855}" srcOrd="1" destOrd="0" parTransId="{58D757F2-4488-405E-A6B4-9BF0523251D7}" sibTransId="{1B05AF50-5AF6-441F-BA5B-98088E466A2E}"/>
    <dgm:cxn modelId="{D74885B9-9696-4A8D-AC64-258AA970627B}" type="presOf" srcId="{A042633B-4B05-4C48-81DB-445C2DE30855}" destId="{5468C015-5CCC-4AD1-8731-6AFC2E3DB07F}" srcOrd="0" destOrd="2" presId="urn:microsoft.com/office/officeart/2005/8/layout/default"/>
    <dgm:cxn modelId="{970BFBB9-E63B-420F-8C31-D1311DADBAAE}" srcId="{ADC85C13-E8BB-4085-A706-97B15BE80D52}" destId="{A057E1A3-268A-47E3-806A-5CB8B2C94C40}" srcOrd="2" destOrd="0" parTransId="{57EBE93F-B19A-48FF-94A1-12B85E4C167C}" sibTransId="{39B2255A-D2FE-4D59-AE12-D5000A79C034}"/>
    <dgm:cxn modelId="{6585D5C9-0FAB-4851-98F1-936608815C13}" srcId="{ADC85C13-E8BB-4085-A706-97B15BE80D52}" destId="{40F93F0B-2653-4D23-846B-7FBCBDFD0AB9}" srcOrd="1" destOrd="0" parTransId="{3DBA18F5-BA60-4A88-B641-A70609B3B031}" sibTransId="{7D741DC6-19D5-4565-90B7-92C539FC3125}"/>
    <dgm:cxn modelId="{9152B5D7-2919-40C1-A02E-934B202F0474}" srcId="{ADC85C13-E8BB-4085-A706-97B15BE80D52}" destId="{92582B82-CCC0-4FCB-B583-D0AEFCD91D62}" srcOrd="4" destOrd="0" parTransId="{759617E6-5ECD-4E53-9868-4C1B78A42DEB}" sibTransId="{D3C69673-AF3F-4DA0-9E0C-3AA178AF416C}"/>
    <dgm:cxn modelId="{BA5E4CD8-9FC5-42E9-9A73-2749949D13A0}" type="presOf" srcId="{A057E1A3-268A-47E3-806A-5CB8B2C94C40}" destId="{4FAE74FB-AF61-4020-9B8C-6D6C44259D0F}" srcOrd="0" destOrd="0" presId="urn:microsoft.com/office/officeart/2005/8/layout/default"/>
    <dgm:cxn modelId="{7BF833DA-F995-46FA-A19A-8413B7C044B6}" type="presOf" srcId="{3E2D5835-0089-4EA9-B000-D0E62E3FC5A4}" destId="{F356E67A-B87D-4628-ADDE-A9FAEFB39818}" srcOrd="0" destOrd="0" presId="urn:microsoft.com/office/officeart/2005/8/layout/default"/>
    <dgm:cxn modelId="{B12F99DC-09D3-4B9C-82E4-A9553B6A0AB1}" type="presOf" srcId="{A08D4303-6887-47E5-962D-83B5FBA18E04}" destId="{5468C015-5CCC-4AD1-8731-6AFC2E3DB07F}" srcOrd="0" destOrd="1" presId="urn:microsoft.com/office/officeart/2005/8/layout/default"/>
    <dgm:cxn modelId="{4B4FB1DD-6F10-444A-8671-D785B14EC5D9}" type="presOf" srcId="{00EEDC19-5503-4FEC-824F-89063D0441BD}" destId="{5468C015-5CCC-4AD1-8731-6AFC2E3DB07F}" srcOrd="0" destOrd="4" presId="urn:microsoft.com/office/officeart/2005/8/layout/default"/>
    <dgm:cxn modelId="{43EBA0FF-0D8E-43E6-A5F2-9CAEFA3433FE}" srcId="{ADC85C13-E8BB-4085-A706-97B15BE80D52}" destId="{3E2D5835-0089-4EA9-B000-D0E62E3FC5A4}" srcOrd="3" destOrd="0" parTransId="{B2B74E1F-C8E1-49CA-849B-B7AAC321516C}" sibTransId="{6CF99875-A663-4B1B-A80B-92C6425BAEA4}"/>
    <dgm:cxn modelId="{1CFCE9FF-744F-425C-B23D-159465BC1A23}" type="presOf" srcId="{ADC85C13-E8BB-4085-A706-97B15BE80D52}" destId="{CF3EC78D-3521-4A3C-A785-5526C0A7AA5A}" srcOrd="0" destOrd="0" presId="urn:microsoft.com/office/officeart/2005/8/layout/default"/>
    <dgm:cxn modelId="{E0C1103C-1172-49DB-84E7-40E24BB1A3B4}" type="presParOf" srcId="{CF3EC78D-3521-4A3C-A785-5526C0A7AA5A}" destId="{EDFF5B2C-2CF4-4117-94B7-C8F92AECF9DE}" srcOrd="0" destOrd="0" presId="urn:microsoft.com/office/officeart/2005/8/layout/default"/>
    <dgm:cxn modelId="{A8F456FD-8B73-4C90-B103-BEAAE5F081E4}" type="presParOf" srcId="{CF3EC78D-3521-4A3C-A785-5526C0A7AA5A}" destId="{9B37B7F8-14B5-4A38-AFA5-119E99C26039}" srcOrd="1" destOrd="0" presId="urn:microsoft.com/office/officeart/2005/8/layout/default"/>
    <dgm:cxn modelId="{26DE197A-CE98-4CCA-92EB-8B6C680DA9F1}" type="presParOf" srcId="{CF3EC78D-3521-4A3C-A785-5526C0A7AA5A}" destId="{1596FA54-A7B7-4F08-B330-C92059D1EDE3}" srcOrd="2" destOrd="0" presId="urn:microsoft.com/office/officeart/2005/8/layout/default"/>
    <dgm:cxn modelId="{3037DE1E-0E9E-4EF3-912B-65FF7D6F8CF8}" type="presParOf" srcId="{CF3EC78D-3521-4A3C-A785-5526C0A7AA5A}" destId="{69095D03-CDAF-4EC3-8835-12EEEE26F806}" srcOrd="3" destOrd="0" presId="urn:microsoft.com/office/officeart/2005/8/layout/default"/>
    <dgm:cxn modelId="{47A82CEE-F251-46E4-93A2-F6DDBC86AE24}" type="presParOf" srcId="{CF3EC78D-3521-4A3C-A785-5526C0A7AA5A}" destId="{4FAE74FB-AF61-4020-9B8C-6D6C44259D0F}" srcOrd="4" destOrd="0" presId="urn:microsoft.com/office/officeart/2005/8/layout/default"/>
    <dgm:cxn modelId="{E53EC2BA-8E12-4799-B8FC-EC3534A18117}" type="presParOf" srcId="{CF3EC78D-3521-4A3C-A785-5526C0A7AA5A}" destId="{0D9A4634-DE41-4ACB-87CC-B9A25345CFF8}" srcOrd="5" destOrd="0" presId="urn:microsoft.com/office/officeart/2005/8/layout/default"/>
    <dgm:cxn modelId="{1189525A-A445-4FE4-9AF8-4B9423452C5D}" type="presParOf" srcId="{CF3EC78D-3521-4A3C-A785-5526C0A7AA5A}" destId="{F356E67A-B87D-4628-ADDE-A9FAEFB39818}" srcOrd="6" destOrd="0" presId="urn:microsoft.com/office/officeart/2005/8/layout/default"/>
    <dgm:cxn modelId="{8713AC7B-9380-43BB-B7DB-74F99DE634D9}" type="presParOf" srcId="{CF3EC78D-3521-4A3C-A785-5526C0A7AA5A}" destId="{60FF724C-2C8E-4C81-8BAC-1D98626B94C9}" srcOrd="7" destOrd="0" presId="urn:microsoft.com/office/officeart/2005/8/layout/default"/>
    <dgm:cxn modelId="{2B7306F6-EE65-42F5-B674-53BE0B681127}" type="presParOf" srcId="{CF3EC78D-3521-4A3C-A785-5526C0A7AA5A}" destId="{5468C015-5CCC-4AD1-8731-6AFC2E3DB0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61DB15-4488-4401-A4FD-A513FC41C795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22EA08-00D7-433D-AA4F-7011A249EFA4}">
      <dgm:prSet phldrT="[Текст]" custT="1"/>
      <dgm:spPr/>
      <dgm:t>
        <a:bodyPr/>
        <a:lstStyle/>
        <a:p>
          <a:endParaRPr lang="ru-RU" sz="1800" dirty="0"/>
        </a:p>
        <a:p>
          <a:r>
            <a:rPr lang="ru-RU" sz="1800" dirty="0"/>
            <a:t>Распространенные нарушения по части маркирования продукции:</a:t>
          </a:r>
        </a:p>
      </dgm:t>
    </dgm:pt>
    <dgm:pt modelId="{868A71BB-2A8A-41C4-8380-BDE6DF9ABE66}" type="parTrans" cxnId="{AF460E01-3350-4DF0-966A-091B2BD806CF}">
      <dgm:prSet/>
      <dgm:spPr/>
      <dgm:t>
        <a:bodyPr/>
        <a:lstStyle/>
        <a:p>
          <a:endParaRPr lang="ru-RU"/>
        </a:p>
      </dgm:t>
    </dgm:pt>
    <dgm:pt modelId="{28A2CCF3-CDA8-4B15-B92F-A7665B1EDB4A}" type="sibTrans" cxnId="{AF460E01-3350-4DF0-966A-091B2BD806CF}">
      <dgm:prSet/>
      <dgm:spPr/>
      <dgm:t>
        <a:bodyPr/>
        <a:lstStyle/>
        <a:p>
          <a:endParaRPr lang="ru-RU"/>
        </a:p>
      </dgm:t>
    </dgm:pt>
    <dgm:pt modelId="{1A24676F-4D16-4CE5-BBED-CA6242512D5B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28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полное отсутствие знаков ЕАС;</a:t>
          </a:r>
          <a:endParaRPr lang="ru-RU" sz="2800" dirty="0"/>
        </a:p>
      </dgm:t>
    </dgm:pt>
    <dgm:pt modelId="{1A445856-D623-49D3-B164-22808E75C71B}" type="parTrans" cxnId="{BBB77743-5993-4CA6-83EB-F43A36CFDC3F}">
      <dgm:prSet/>
      <dgm:spPr/>
      <dgm:t>
        <a:bodyPr/>
        <a:lstStyle/>
        <a:p>
          <a:endParaRPr lang="ru-RU"/>
        </a:p>
      </dgm:t>
    </dgm:pt>
    <dgm:pt modelId="{9BB298DF-A47A-4852-A547-F7357868D18E}" type="sibTrans" cxnId="{BBB77743-5993-4CA6-83EB-F43A36CFDC3F}">
      <dgm:prSet/>
      <dgm:spPr/>
      <dgm:t>
        <a:bodyPr/>
        <a:lstStyle/>
        <a:p>
          <a:endParaRPr lang="ru-RU"/>
        </a:p>
      </dgm:t>
    </dgm:pt>
    <dgm:pt modelId="{0C4F31FC-BEF1-4E1E-A816-69B1744D65F5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28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маркировка нанесена на транспортную упаковку, на товаре — отсутствует;</a:t>
          </a:r>
          <a:endParaRPr lang="ru-RU" sz="2800" dirty="0"/>
        </a:p>
      </dgm:t>
    </dgm:pt>
    <dgm:pt modelId="{F5352136-EAC6-4A50-AFDE-12A2568E29D1}" type="parTrans" cxnId="{D62471C0-7519-42D2-9510-CCED4839CF3A}">
      <dgm:prSet/>
      <dgm:spPr/>
      <dgm:t>
        <a:bodyPr/>
        <a:lstStyle/>
        <a:p>
          <a:endParaRPr lang="ru-RU"/>
        </a:p>
      </dgm:t>
    </dgm:pt>
    <dgm:pt modelId="{DA366A3B-6231-4CB0-9729-85887DD8EC59}" type="sibTrans" cxnId="{D62471C0-7519-42D2-9510-CCED4839CF3A}">
      <dgm:prSet/>
      <dgm:spPr/>
      <dgm:t>
        <a:bodyPr/>
        <a:lstStyle/>
        <a:p>
          <a:endParaRPr lang="ru-RU"/>
        </a:p>
      </dgm:t>
    </dgm:pt>
    <dgm:pt modelId="{12729E0F-8CA1-4337-BA2C-8826F3F1EE2E}">
      <dgm:prSet phldrT="[Текст]" custT="1"/>
      <dgm:spPr/>
      <dgm:t>
        <a:bodyPr/>
        <a:lstStyle/>
        <a:p>
          <a:r>
            <a:rPr lang="ru-RU" sz="1800" dirty="0"/>
            <a:t>Чтобы нивелировать риски, участники ВЭД должны принимать меры:</a:t>
          </a:r>
        </a:p>
      </dgm:t>
    </dgm:pt>
    <dgm:pt modelId="{65A6E0AF-638A-4531-B461-EF79DF4981D8}" type="parTrans" cxnId="{C0278BDF-E49F-4325-A79D-887691B82651}">
      <dgm:prSet/>
      <dgm:spPr/>
      <dgm:t>
        <a:bodyPr/>
        <a:lstStyle/>
        <a:p>
          <a:endParaRPr lang="ru-RU"/>
        </a:p>
      </dgm:t>
    </dgm:pt>
    <dgm:pt modelId="{DA771EDF-3B42-4DDD-829A-73CCC84A2B97}" type="sibTrans" cxnId="{C0278BDF-E49F-4325-A79D-887691B82651}">
      <dgm:prSet/>
      <dgm:spPr/>
      <dgm:t>
        <a:bodyPr/>
        <a:lstStyle/>
        <a:p>
          <a:endParaRPr lang="ru-RU"/>
        </a:p>
      </dgm:t>
    </dgm:pt>
    <dgm:pt modelId="{9AC38820-137A-491A-ACC3-EB831E2EDCBA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19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прописывать в контракте с иностранным продавцом обязательные требования нанесения маркировки в соответствии с техническим регламентом к данному товару;</a:t>
          </a:r>
          <a:endParaRPr lang="ru-RU" sz="1900" dirty="0"/>
        </a:p>
      </dgm:t>
    </dgm:pt>
    <dgm:pt modelId="{DDD154FB-1EBF-4018-8393-13EE4CBE7D96}" type="parTrans" cxnId="{522D31BE-BA84-4BB7-B59A-0286BFB227B4}">
      <dgm:prSet/>
      <dgm:spPr/>
      <dgm:t>
        <a:bodyPr/>
        <a:lstStyle/>
        <a:p>
          <a:endParaRPr lang="ru-RU"/>
        </a:p>
      </dgm:t>
    </dgm:pt>
    <dgm:pt modelId="{96D2DA5F-21E6-4FD6-A688-C2575921DB34}" type="sibTrans" cxnId="{522D31BE-BA84-4BB7-B59A-0286BFB227B4}">
      <dgm:prSet/>
      <dgm:spPr/>
      <dgm:t>
        <a:bodyPr/>
        <a:lstStyle/>
        <a:p>
          <a:endParaRPr lang="ru-RU"/>
        </a:p>
      </dgm:t>
    </dgm:pt>
    <dgm:pt modelId="{04BD68F7-F04C-4A03-BB39-4EB8BCE6E551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19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согласовать с органом по сертификации/таможенным представителем полноту сведений, которые указываются на этикетке;</a:t>
          </a:r>
          <a:endParaRPr lang="ru-RU" sz="1900" dirty="0"/>
        </a:p>
      </dgm:t>
    </dgm:pt>
    <dgm:pt modelId="{0A924290-AA56-4B84-993D-4CA8F39CEFDD}" type="parTrans" cxnId="{22CBA352-7203-45E3-A972-702A668E5822}">
      <dgm:prSet/>
      <dgm:spPr/>
      <dgm:t>
        <a:bodyPr/>
        <a:lstStyle/>
        <a:p>
          <a:endParaRPr lang="ru-RU"/>
        </a:p>
      </dgm:t>
    </dgm:pt>
    <dgm:pt modelId="{2B9E8234-F10D-47D4-ADB1-A26197FB405D}" type="sibTrans" cxnId="{22CBA352-7203-45E3-A972-702A668E5822}">
      <dgm:prSet/>
      <dgm:spPr/>
      <dgm:t>
        <a:bodyPr/>
        <a:lstStyle/>
        <a:p>
          <a:endParaRPr lang="ru-RU"/>
        </a:p>
      </dgm:t>
    </dgm:pt>
    <dgm:pt modelId="{241B756D-43F0-402E-A507-8BFFC11CAAC4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28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нелегальная маркировка.</a:t>
          </a:r>
          <a:endParaRPr lang="ru-RU" sz="2800" dirty="0"/>
        </a:p>
      </dgm:t>
    </dgm:pt>
    <dgm:pt modelId="{D8589B45-F5C6-4629-B188-6948DCC2D37E}" type="parTrans" cxnId="{08479179-E2CF-4572-82B0-E769AC5136ED}">
      <dgm:prSet/>
      <dgm:spPr/>
      <dgm:t>
        <a:bodyPr/>
        <a:lstStyle/>
        <a:p>
          <a:endParaRPr lang="ru-RU"/>
        </a:p>
      </dgm:t>
    </dgm:pt>
    <dgm:pt modelId="{6734070A-AEAF-4F25-8BF1-ACA2D579D53B}" type="sibTrans" cxnId="{08479179-E2CF-4572-82B0-E769AC5136ED}">
      <dgm:prSet/>
      <dgm:spPr/>
      <dgm:t>
        <a:bodyPr/>
        <a:lstStyle/>
        <a:p>
          <a:endParaRPr lang="ru-RU"/>
        </a:p>
      </dgm:t>
    </dgm:pt>
    <dgm:pt modelId="{26795B3E-8013-4973-B1FF-5873738E98D1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19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после окончательно подтверждения отправлять образец этикетки производителю для маркирования продукции перед отправкой.</a:t>
          </a:r>
          <a:endParaRPr lang="ru-RU" sz="1900" dirty="0"/>
        </a:p>
      </dgm:t>
    </dgm:pt>
    <dgm:pt modelId="{A7267953-05F8-427B-BCC7-74712B02F3DB}" type="parTrans" cxnId="{BC0DFB16-F9B3-4D71-8BA2-1954324B1B50}">
      <dgm:prSet/>
      <dgm:spPr/>
      <dgm:t>
        <a:bodyPr/>
        <a:lstStyle/>
        <a:p>
          <a:endParaRPr lang="ru-RU"/>
        </a:p>
      </dgm:t>
    </dgm:pt>
    <dgm:pt modelId="{3E74852A-D7F2-44C0-908A-5921A17E5BE7}" type="sibTrans" cxnId="{BC0DFB16-F9B3-4D71-8BA2-1954324B1B50}">
      <dgm:prSet/>
      <dgm:spPr/>
      <dgm:t>
        <a:bodyPr/>
        <a:lstStyle/>
        <a:p>
          <a:endParaRPr lang="ru-RU"/>
        </a:p>
      </dgm:t>
    </dgm:pt>
    <dgm:pt modelId="{B270BBB9-7B1F-471E-A53C-3C063E19D44A}" type="pres">
      <dgm:prSet presAssocID="{DE61DB15-4488-4401-A4FD-A513FC41C795}" presName="linearFlow" presStyleCnt="0">
        <dgm:presLayoutVars>
          <dgm:dir/>
          <dgm:animLvl val="lvl"/>
          <dgm:resizeHandles val="exact"/>
        </dgm:presLayoutVars>
      </dgm:prSet>
      <dgm:spPr/>
    </dgm:pt>
    <dgm:pt modelId="{5C93E062-CB3F-4DC4-9851-CD21CF867214}" type="pres">
      <dgm:prSet presAssocID="{2D22EA08-00D7-433D-AA4F-7011A249EFA4}" presName="composite" presStyleCnt="0"/>
      <dgm:spPr/>
    </dgm:pt>
    <dgm:pt modelId="{BD0F02F2-0CE5-4A25-B345-49972E4F1A49}" type="pres">
      <dgm:prSet presAssocID="{2D22EA08-00D7-433D-AA4F-7011A249EFA4}" presName="parentText" presStyleLbl="alignNode1" presStyleIdx="0" presStyleCnt="2" custLinFactNeighborY="-414">
        <dgm:presLayoutVars>
          <dgm:chMax val="1"/>
          <dgm:bulletEnabled val="1"/>
        </dgm:presLayoutVars>
      </dgm:prSet>
      <dgm:spPr/>
    </dgm:pt>
    <dgm:pt modelId="{B9F6BC66-E660-4B6D-81E5-42221C335909}" type="pres">
      <dgm:prSet presAssocID="{2D22EA08-00D7-433D-AA4F-7011A249EFA4}" presName="descendantText" presStyleLbl="alignAcc1" presStyleIdx="0" presStyleCnt="2">
        <dgm:presLayoutVars>
          <dgm:bulletEnabled val="1"/>
        </dgm:presLayoutVars>
      </dgm:prSet>
      <dgm:spPr/>
    </dgm:pt>
    <dgm:pt modelId="{9D5CCCF9-F02D-4E2C-84B7-3D280B7832D8}" type="pres">
      <dgm:prSet presAssocID="{28A2CCF3-CDA8-4B15-B92F-A7665B1EDB4A}" presName="sp" presStyleCnt="0"/>
      <dgm:spPr/>
    </dgm:pt>
    <dgm:pt modelId="{A60526AA-603D-4AC3-B894-7F324203CA3C}" type="pres">
      <dgm:prSet presAssocID="{12729E0F-8CA1-4337-BA2C-8826F3F1EE2E}" presName="composite" presStyleCnt="0"/>
      <dgm:spPr/>
    </dgm:pt>
    <dgm:pt modelId="{AA7420CB-529F-4F20-AB9F-8F3012B33488}" type="pres">
      <dgm:prSet presAssocID="{12729E0F-8CA1-4337-BA2C-8826F3F1EE2E}" presName="parentText" presStyleLbl="alignNode1" presStyleIdx="1" presStyleCnt="2" custLinFactNeighborX="-12027" custLinFactNeighborY="-2752">
        <dgm:presLayoutVars>
          <dgm:chMax val="1"/>
          <dgm:bulletEnabled val="1"/>
        </dgm:presLayoutVars>
      </dgm:prSet>
      <dgm:spPr/>
    </dgm:pt>
    <dgm:pt modelId="{3102B637-5107-4BFF-B707-554EB870E6F6}" type="pres">
      <dgm:prSet presAssocID="{12729E0F-8CA1-4337-BA2C-8826F3F1EE2E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F460E01-3350-4DF0-966A-091B2BD806CF}" srcId="{DE61DB15-4488-4401-A4FD-A513FC41C795}" destId="{2D22EA08-00D7-433D-AA4F-7011A249EFA4}" srcOrd="0" destOrd="0" parTransId="{868A71BB-2A8A-41C4-8380-BDE6DF9ABE66}" sibTransId="{28A2CCF3-CDA8-4B15-B92F-A7665B1EDB4A}"/>
    <dgm:cxn modelId="{3CBBB111-F75F-48BF-B8CE-FE9B3AB5663B}" type="presOf" srcId="{2D22EA08-00D7-433D-AA4F-7011A249EFA4}" destId="{BD0F02F2-0CE5-4A25-B345-49972E4F1A49}" srcOrd="0" destOrd="0" presId="urn:microsoft.com/office/officeart/2005/8/layout/chevron2"/>
    <dgm:cxn modelId="{BC0DFB16-F9B3-4D71-8BA2-1954324B1B50}" srcId="{12729E0F-8CA1-4337-BA2C-8826F3F1EE2E}" destId="{26795B3E-8013-4973-B1FF-5873738E98D1}" srcOrd="2" destOrd="0" parTransId="{A7267953-05F8-427B-BCC7-74712B02F3DB}" sibTransId="{3E74852A-D7F2-44C0-908A-5921A17E5BE7}"/>
    <dgm:cxn modelId="{0439032D-5797-4C94-B9D5-D27F9F4C8EB7}" type="presOf" srcId="{9AC38820-137A-491A-ACC3-EB831E2EDCBA}" destId="{3102B637-5107-4BFF-B707-554EB870E6F6}" srcOrd="0" destOrd="0" presId="urn:microsoft.com/office/officeart/2005/8/layout/chevron2"/>
    <dgm:cxn modelId="{BBB77743-5993-4CA6-83EB-F43A36CFDC3F}" srcId="{2D22EA08-00D7-433D-AA4F-7011A249EFA4}" destId="{1A24676F-4D16-4CE5-BBED-CA6242512D5B}" srcOrd="0" destOrd="0" parTransId="{1A445856-D623-49D3-B164-22808E75C71B}" sibTransId="{9BB298DF-A47A-4852-A547-F7357868D18E}"/>
    <dgm:cxn modelId="{7276DD65-10D6-41D7-BE2B-9D631ADB4A04}" type="presOf" srcId="{241B756D-43F0-402E-A507-8BFFC11CAAC4}" destId="{B9F6BC66-E660-4B6D-81E5-42221C335909}" srcOrd="0" destOrd="2" presId="urn:microsoft.com/office/officeart/2005/8/layout/chevron2"/>
    <dgm:cxn modelId="{A42D0067-E646-43D2-9B13-B2950EAEED21}" type="presOf" srcId="{0C4F31FC-BEF1-4E1E-A816-69B1744D65F5}" destId="{B9F6BC66-E660-4B6D-81E5-42221C335909}" srcOrd="0" destOrd="1" presId="urn:microsoft.com/office/officeart/2005/8/layout/chevron2"/>
    <dgm:cxn modelId="{22CBA352-7203-45E3-A972-702A668E5822}" srcId="{12729E0F-8CA1-4337-BA2C-8826F3F1EE2E}" destId="{04BD68F7-F04C-4A03-BB39-4EB8BCE6E551}" srcOrd="1" destOrd="0" parTransId="{0A924290-AA56-4B84-993D-4CA8F39CEFDD}" sibTransId="{2B9E8234-F10D-47D4-ADB1-A26197FB405D}"/>
    <dgm:cxn modelId="{08479179-E2CF-4572-82B0-E769AC5136ED}" srcId="{2D22EA08-00D7-433D-AA4F-7011A249EFA4}" destId="{241B756D-43F0-402E-A507-8BFFC11CAAC4}" srcOrd="2" destOrd="0" parTransId="{D8589B45-F5C6-4629-B188-6948DCC2D37E}" sibTransId="{6734070A-AEAF-4F25-8BF1-ACA2D579D53B}"/>
    <dgm:cxn modelId="{0111DD8F-B48C-4B7D-B1FD-7925CFD837A9}" type="presOf" srcId="{26795B3E-8013-4973-B1FF-5873738E98D1}" destId="{3102B637-5107-4BFF-B707-554EB870E6F6}" srcOrd="0" destOrd="2" presId="urn:microsoft.com/office/officeart/2005/8/layout/chevron2"/>
    <dgm:cxn modelId="{CE1BBE90-CD53-4CB8-9792-55039913B053}" type="presOf" srcId="{1A24676F-4D16-4CE5-BBED-CA6242512D5B}" destId="{B9F6BC66-E660-4B6D-81E5-42221C335909}" srcOrd="0" destOrd="0" presId="urn:microsoft.com/office/officeart/2005/8/layout/chevron2"/>
    <dgm:cxn modelId="{F2C9999B-8532-436D-A7AB-6FA4C2799040}" type="presOf" srcId="{04BD68F7-F04C-4A03-BB39-4EB8BCE6E551}" destId="{3102B637-5107-4BFF-B707-554EB870E6F6}" srcOrd="0" destOrd="1" presId="urn:microsoft.com/office/officeart/2005/8/layout/chevron2"/>
    <dgm:cxn modelId="{522D31BE-BA84-4BB7-B59A-0286BFB227B4}" srcId="{12729E0F-8CA1-4337-BA2C-8826F3F1EE2E}" destId="{9AC38820-137A-491A-ACC3-EB831E2EDCBA}" srcOrd="0" destOrd="0" parTransId="{DDD154FB-1EBF-4018-8393-13EE4CBE7D96}" sibTransId="{96D2DA5F-21E6-4FD6-A688-C2575921DB34}"/>
    <dgm:cxn modelId="{D62471C0-7519-42D2-9510-CCED4839CF3A}" srcId="{2D22EA08-00D7-433D-AA4F-7011A249EFA4}" destId="{0C4F31FC-BEF1-4E1E-A816-69B1744D65F5}" srcOrd="1" destOrd="0" parTransId="{F5352136-EAC6-4A50-AFDE-12A2568E29D1}" sibTransId="{DA366A3B-6231-4CB0-9729-85887DD8EC59}"/>
    <dgm:cxn modelId="{C0278BDF-E49F-4325-A79D-887691B82651}" srcId="{DE61DB15-4488-4401-A4FD-A513FC41C795}" destId="{12729E0F-8CA1-4337-BA2C-8826F3F1EE2E}" srcOrd="1" destOrd="0" parTransId="{65A6E0AF-638A-4531-B461-EF79DF4981D8}" sibTransId="{DA771EDF-3B42-4DDD-829A-73CCC84A2B97}"/>
    <dgm:cxn modelId="{61456AED-394C-4218-AFA1-6212A11DD4FD}" type="presOf" srcId="{12729E0F-8CA1-4337-BA2C-8826F3F1EE2E}" destId="{AA7420CB-529F-4F20-AB9F-8F3012B33488}" srcOrd="0" destOrd="0" presId="urn:microsoft.com/office/officeart/2005/8/layout/chevron2"/>
    <dgm:cxn modelId="{81B13FFE-B86F-4AA0-B3E6-E54E4772F142}" type="presOf" srcId="{DE61DB15-4488-4401-A4FD-A513FC41C795}" destId="{B270BBB9-7B1F-471E-A53C-3C063E19D44A}" srcOrd="0" destOrd="0" presId="urn:microsoft.com/office/officeart/2005/8/layout/chevron2"/>
    <dgm:cxn modelId="{916825F6-B1DD-4797-9272-4DA99C0EAFD5}" type="presParOf" srcId="{B270BBB9-7B1F-471E-A53C-3C063E19D44A}" destId="{5C93E062-CB3F-4DC4-9851-CD21CF867214}" srcOrd="0" destOrd="0" presId="urn:microsoft.com/office/officeart/2005/8/layout/chevron2"/>
    <dgm:cxn modelId="{99136212-076E-4B04-B9C0-43B17D65D24F}" type="presParOf" srcId="{5C93E062-CB3F-4DC4-9851-CD21CF867214}" destId="{BD0F02F2-0CE5-4A25-B345-49972E4F1A49}" srcOrd="0" destOrd="0" presId="urn:microsoft.com/office/officeart/2005/8/layout/chevron2"/>
    <dgm:cxn modelId="{B651E514-6B57-4625-A658-6DDD24C1CC58}" type="presParOf" srcId="{5C93E062-CB3F-4DC4-9851-CD21CF867214}" destId="{B9F6BC66-E660-4B6D-81E5-42221C335909}" srcOrd="1" destOrd="0" presId="urn:microsoft.com/office/officeart/2005/8/layout/chevron2"/>
    <dgm:cxn modelId="{4EC74B86-C1C8-4685-8387-B47B8992C910}" type="presParOf" srcId="{B270BBB9-7B1F-471E-A53C-3C063E19D44A}" destId="{9D5CCCF9-F02D-4E2C-84B7-3D280B7832D8}" srcOrd="1" destOrd="0" presId="urn:microsoft.com/office/officeart/2005/8/layout/chevron2"/>
    <dgm:cxn modelId="{71297745-54A1-422D-845D-9B9F6C5192B3}" type="presParOf" srcId="{B270BBB9-7B1F-471E-A53C-3C063E19D44A}" destId="{A60526AA-603D-4AC3-B894-7F324203CA3C}" srcOrd="2" destOrd="0" presId="urn:microsoft.com/office/officeart/2005/8/layout/chevron2"/>
    <dgm:cxn modelId="{113D4ED4-B5AC-437E-91C2-C4A57F12AFDC}" type="presParOf" srcId="{A60526AA-603D-4AC3-B894-7F324203CA3C}" destId="{AA7420CB-529F-4F20-AB9F-8F3012B33488}" srcOrd="0" destOrd="0" presId="urn:microsoft.com/office/officeart/2005/8/layout/chevron2"/>
    <dgm:cxn modelId="{799ED374-C0C7-46BB-BEB0-A95E61814BC6}" type="presParOf" srcId="{A60526AA-603D-4AC3-B894-7F324203CA3C}" destId="{3102B637-5107-4BFF-B707-554EB870E6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52829-350E-470B-93CB-9ABB20B20227}">
      <dsp:nvSpPr>
        <dsp:cNvPr id="0" name=""/>
        <dsp:cNvSpPr/>
      </dsp:nvSpPr>
      <dsp:spPr>
        <a:xfrm>
          <a:off x="0" y="29438"/>
          <a:ext cx="7041936" cy="8958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Тенденции и изменения в таможенном законодательстве РФ, затрагивающие специфику оформления для получателей в ДНР.</a:t>
          </a:r>
          <a:r>
            <a:rPr lang="ru-RU" sz="1500" kern="1200" dirty="0">
              <a:solidFill>
                <a:schemeClr val="accent4">
                  <a:lumMod val="75000"/>
                </a:schemeClr>
              </a:solidFill>
            </a:rPr>
            <a:t>2-7 слайд</a:t>
          </a:r>
          <a:endParaRPr lang="en-US" sz="15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3733" y="73171"/>
        <a:ext cx="6954470" cy="808406"/>
      </dsp:txXfrm>
    </dsp:sp>
    <dsp:sp modelId="{7BD46815-B3E5-41EE-B665-9BAC7570C92D}">
      <dsp:nvSpPr>
        <dsp:cNvPr id="0" name=""/>
        <dsp:cNvSpPr/>
      </dsp:nvSpPr>
      <dsp:spPr>
        <a:xfrm>
          <a:off x="0" y="968511"/>
          <a:ext cx="7041936" cy="895872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Особенности работы таможенных постов фактического контроля Ростовской таможни, при оформлении на Южном ЦЭД товаров с предъявлением СТ-1. </a:t>
          </a:r>
          <a:r>
            <a:rPr lang="ru-RU" sz="1500" kern="1200" dirty="0">
              <a:solidFill>
                <a:schemeClr val="accent4">
                  <a:lumMod val="75000"/>
                </a:schemeClr>
              </a:solidFill>
            </a:rPr>
            <a:t>8-9 слайд </a:t>
          </a:r>
          <a:endParaRPr lang="en-US" sz="15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3733" y="1012244"/>
        <a:ext cx="6954470" cy="808406"/>
      </dsp:txXfrm>
    </dsp:sp>
    <dsp:sp modelId="{51F3D561-D4F1-4AA9-84DE-6875499A4C6E}">
      <dsp:nvSpPr>
        <dsp:cNvPr id="0" name=""/>
        <dsp:cNvSpPr/>
      </dsp:nvSpPr>
      <dsp:spPr>
        <a:xfrm>
          <a:off x="0" y="1907584"/>
          <a:ext cx="7041936" cy="895872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Порядок применения таможенных процедур реэкспорт / таможенный склад, основные особенности, условия применения. </a:t>
          </a:r>
          <a:r>
            <a:rPr lang="ru-RU" sz="1500" kern="1200" dirty="0">
              <a:solidFill>
                <a:schemeClr val="accent4">
                  <a:lumMod val="75000"/>
                </a:schemeClr>
              </a:solidFill>
            </a:rPr>
            <a:t>10-16 слайд</a:t>
          </a:r>
          <a:endParaRPr lang="en-US" sz="15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3733" y="1951317"/>
        <a:ext cx="6954470" cy="808406"/>
      </dsp:txXfrm>
    </dsp:sp>
    <dsp:sp modelId="{63CE465C-7BC2-44DA-829A-F26A36420E25}">
      <dsp:nvSpPr>
        <dsp:cNvPr id="0" name=""/>
        <dsp:cNvSpPr/>
      </dsp:nvSpPr>
      <dsp:spPr>
        <a:xfrm>
          <a:off x="0" y="2846656"/>
          <a:ext cx="7041936" cy="895872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Рекомендации по использованию распределительного склада в отношении товаров ДНР экспортируемых в дальнее зарубежье.</a:t>
          </a:r>
          <a:r>
            <a:rPr lang="ru-RU" sz="1500" kern="1200" dirty="0">
              <a:solidFill>
                <a:schemeClr val="accent4">
                  <a:lumMod val="75000"/>
                </a:schemeClr>
              </a:solidFill>
            </a:rPr>
            <a:t> 17-19 слайд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3733" y="2890389"/>
        <a:ext cx="6954470" cy="808406"/>
      </dsp:txXfrm>
    </dsp:sp>
    <dsp:sp modelId="{67E1FFFA-E526-46B1-A310-4A4597FEFD39}">
      <dsp:nvSpPr>
        <dsp:cNvPr id="0" name=""/>
        <dsp:cNvSpPr/>
      </dsp:nvSpPr>
      <dsp:spPr>
        <a:xfrm>
          <a:off x="0" y="3785729"/>
          <a:ext cx="7041936" cy="895872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Какие есть требования и риски у бизнеса в реализации товаров при экспорте / импорте на территории РФ?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75000"/>
                </a:schemeClr>
              </a:solidFill>
            </a:rPr>
            <a:t>20-23 слайд</a:t>
          </a:r>
          <a:endParaRPr lang="en-US" sz="15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3733" y="3829462"/>
        <a:ext cx="6954470" cy="8084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45E55-5147-441E-8C75-7BD845C9DFA8}">
      <dsp:nvSpPr>
        <dsp:cNvPr id="0" name=""/>
        <dsp:cNvSpPr/>
      </dsp:nvSpPr>
      <dsp:spPr>
        <a:xfrm>
          <a:off x="0" y="133127"/>
          <a:ext cx="7854917" cy="4287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0B8EB-87C6-4FB5-97AE-E47C789D7250}">
      <dsp:nvSpPr>
        <dsp:cNvPr id="0" name=""/>
        <dsp:cNvSpPr/>
      </dsp:nvSpPr>
      <dsp:spPr>
        <a:xfrm>
          <a:off x="129697" y="229596"/>
          <a:ext cx="236044" cy="235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105D-DD98-4B44-90D8-3A6A0FCF7D02}">
      <dsp:nvSpPr>
        <dsp:cNvPr id="0" name=""/>
        <dsp:cNvSpPr/>
      </dsp:nvSpPr>
      <dsp:spPr>
        <a:xfrm>
          <a:off x="495439" y="133127"/>
          <a:ext cx="7344471" cy="45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12" tIns="48212" rIns="48212" bIns="482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Внешнеторговый договор, действующие приложения, дополнения и изменения к нему</a:t>
          </a:r>
          <a:endParaRPr lang="en-US" sz="1400" kern="1200"/>
        </a:p>
      </dsp:txBody>
      <dsp:txXfrm>
        <a:off x="495439" y="133127"/>
        <a:ext cx="7344471" cy="455549"/>
      </dsp:txXfrm>
    </dsp:sp>
    <dsp:sp modelId="{C10CD92C-CF44-4217-ADFA-A8D5FF6D800E}">
      <dsp:nvSpPr>
        <dsp:cNvPr id="0" name=""/>
        <dsp:cNvSpPr/>
      </dsp:nvSpPr>
      <dsp:spPr>
        <a:xfrm>
          <a:off x="0" y="702563"/>
          <a:ext cx="7854917" cy="4287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25474-23A7-45B1-B711-BEAFE33DA73A}">
      <dsp:nvSpPr>
        <dsp:cNvPr id="0" name=""/>
        <dsp:cNvSpPr/>
      </dsp:nvSpPr>
      <dsp:spPr>
        <a:xfrm>
          <a:off x="129697" y="799032"/>
          <a:ext cx="236044" cy="235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6AFB0-5667-48C7-857A-8AAE8955C478}">
      <dsp:nvSpPr>
        <dsp:cNvPr id="0" name=""/>
        <dsp:cNvSpPr/>
      </dsp:nvSpPr>
      <dsp:spPr>
        <a:xfrm>
          <a:off x="495439" y="702563"/>
          <a:ext cx="7344471" cy="45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12" tIns="48212" rIns="48212" bIns="482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Счет-фактура (инвойс)</a:t>
          </a:r>
          <a:endParaRPr lang="en-US" sz="1400" kern="1200"/>
        </a:p>
      </dsp:txBody>
      <dsp:txXfrm>
        <a:off x="495439" y="702563"/>
        <a:ext cx="7344471" cy="455549"/>
      </dsp:txXfrm>
    </dsp:sp>
    <dsp:sp modelId="{570845D2-E75B-40B5-9AFE-F8C4AB31FB30}">
      <dsp:nvSpPr>
        <dsp:cNvPr id="0" name=""/>
        <dsp:cNvSpPr/>
      </dsp:nvSpPr>
      <dsp:spPr>
        <a:xfrm>
          <a:off x="0" y="1272000"/>
          <a:ext cx="7854917" cy="8907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E668C-546B-4758-9385-C86C9A2E649B}">
      <dsp:nvSpPr>
        <dsp:cNvPr id="0" name=""/>
        <dsp:cNvSpPr/>
      </dsp:nvSpPr>
      <dsp:spPr>
        <a:xfrm>
          <a:off x="129697" y="1599474"/>
          <a:ext cx="236044" cy="2358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21532-A30B-4231-829B-2F03C3B0B712}">
      <dsp:nvSpPr>
        <dsp:cNvPr id="0" name=""/>
        <dsp:cNvSpPr/>
      </dsp:nvSpPr>
      <dsp:spPr>
        <a:xfrm>
          <a:off x="495439" y="1503005"/>
          <a:ext cx="7344471" cy="45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12" tIns="48212" rIns="48212" bIns="482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Банковские платежные документы (если счет-фактура оплачен), другие платежные документы</a:t>
          </a:r>
          <a:endParaRPr lang="en-US" sz="1400" kern="1200" dirty="0"/>
        </a:p>
      </dsp:txBody>
      <dsp:txXfrm>
        <a:off x="495439" y="1503005"/>
        <a:ext cx="7344471" cy="455549"/>
      </dsp:txXfrm>
    </dsp:sp>
    <dsp:sp modelId="{65514C6A-77E7-4BB8-AAC3-5EFE6AC3451D}">
      <dsp:nvSpPr>
        <dsp:cNvPr id="0" name=""/>
        <dsp:cNvSpPr/>
      </dsp:nvSpPr>
      <dsp:spPr>
        <a:xfrm>
          <a:off x="0" y="2276649"/>
          <a:ext cx="7854917" cy="4287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21FF9-92A0-4291-ACAE-1185B3150563}">
      <dsp:nvSpPr>
        <dsp:cNvPr id="0" name=""/>
        <dsp:cNvSpPr/>
      </dsp:nvSpPr>
      <dsp:spPr>
        <a:xfrm>
          <a:off x="129697" y="2373119"/>
          <a:ext cx="236044" cy="2358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7CABE-9C8B-4E14-B74F-98AB37B86882}">
      <dsp:nvSpPr>
        <dsp:cNvPr id="0" name=""/>
        <dsp:cNvSpPr/>
      </dsp:nvSpPr>
      <dsp:spPr>
        <a:xfrm>
          <a:off x="495439" y="2276649"/>
          <a:ext cx="7344471" cy="45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12" tIns="48212" rIns="48212" bIns="482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Страховые документы в зависимости от условий сделки</a:t>
          </a:r>
          <a:endParaRPr lang="en-US" sz="1400" kern="1200"/>
        </a:p>
      </dsp:txBody>
      <dsp:txXfrm>
        <a:off x="495439" y="2276649"/>
        <a:ext cx="7344471" cy="455549"/>
      </dsp:txXfrm>
    </dsp:sp>
    <dsp:sp modelId="{6428CF0F-48C9-4E45-836F-0832C049B77D}">
      <dsp:nvSpPr>
        <dsp:cNvPr id="0" name=""/>
        <dsp:cNvSpPr/>
      </dsp:nvSpPr>
      <dsp:spPr>
        <a:xfrm>
          <a:off x="0" y="2846086"/>
          <a:ext cx="7854917" cy="8915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A3141-2437-4D9B-A4FC-C3B933F4880A}">
      <dsp:nvSpPr>
        <dsp:cNvPr id="0" name=""/>
        <dsp:cNvSpPr/>
      </dsp:nvSpPr>
      <dsp:spPr>
        <a:xfrm>
          <a:off x="129697" y="3173978"/>
          <a:ext cx="236044" cy="2358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6AC95-E49A-4D8D-B47E-22FFCA540E54}">
      <dsp:nvSpPr>
        <dsp:cNvPr id="0" name=""/>
        <dsp:cNvSpPr/>
      </dsp:nvSpPr>
      <dsp:spPr>
        <a:xfrm>
          <a:off x="495439" y="3077509"/>
          <a:ext cx="7344471" cy="45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12" tIns="48212" rIns="48212" bIns="482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Договор по перевозке (договор транспортной экспедиции, если заключался), погрузке, выгрузке или перегрузке товаров, инвойс за перевозку, погрузку, выгрузку или перегрузку товаров в зависимости от условий сделки</a:t>
          </a:r>
          <a:endParaRPr lang="en-US" sz="1400" kern="1200"/>
        </a:p>
      </dsp:txBody>
      <dsp:txXfrm>
        <a:off x="495439" y="3077509"/>
        <a:ext cx="7344471" cy="455549"/>
      </dsp:txXfrm>
    </dsp:sp>
    <dsp:sp modelId="{FB7469DE-8EE0-4828-97D6-49BB8251B844}">
      <dsp:nvSpPr>
        <dsp:cNvPr id="0" name=""/>
        <dsp:cNvSpPr/>
      </dsp:nvSpPr>
      <dsp:spPr>
        <a:xfrm>
          <a:off x="0" y="3851572"/>
          <a:ext cx="7854917" cy="6034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AF3EC-E137-4F57-B32D-4BF25CFCF818}">
      <dsp:nvSpPr>
        <dsp:cNvPr id="0" name=""/>
        <dsp:cNvSpPr/>
      </dsp:nvSpPr>
      <dsp:spPr>
        <a:xfrm>
          <a:off x="129697" y="4035408"/>
          <a:ext cx="236044" cy="23581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C085-096A-4A5A-A732-6FC5EE375738}">
      <dsp:nvSpPr>
        <dsp:cNvPr id="0" name=""/>
        <dsp:cNvSpPr/>
      </dsp:nvSpPr>
      <dsp:spPr>
        <a:xfrm>
          <a:off x="495439" y="3938939"/>
          <a:ext cx="7344471" cy="45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12" tIns="48212" rIns="48212" bIns="482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Договор об оказании посреднических услуг (агентский договор, др.), инвойсы, банковские платежные документы за оказание посреднических услуг в зависимости от условий сделки</a:t>
          </a:r>
          <a:endParaRPr lang="en-US" sz="1400" kern="1200"/>
        </a:p>
      </dsp:txBody>
      <dsp:txXfrm>
        <a:off x="495439" y="3938939"/>
        <a:ext cx="7344471" cy="455549"/>
      </dsp:txXfrm>
    </dsp:sp>
    <dsp:sp modelId="{DBE74DDC-27C8-43BF-827B-34B4447A4027}">
      <dsp:nvSpPr>
        <dsp:cNvPr id="0" name=""/>
        <dsp:cNvSpPr/>
      </dsp:nvSpPr>
      <dsp:spPr>
        <a:xfrm>
          <a:off x="0" y="4568945"/>
          <a:ext cx="7854917" cy="10865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92502-8436-4E7F-9059-5274F06E7F90}">
      <dsp:nvSpPr>
        <dsp:cNvPr id="0" name=""/>
        <dsp:cNvSpPr/>
      </dsp:nvSpPr>
      <dsp:spPr>
        <a:xfrm>
          <a:off x="129697" y="4994329"/>
          <a:ext cx="236044" cy="23581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833D6-BD18-417B-B2F2-EDAE639D5F79}">
      <dsp:nvSpPr>
        <dsp:cNvPr id="0" name=""/>
        <dsp:cNvSpPr/>
      </dsp:nvSpPr>
      <dsp:spPr>
        <a:xfrm>
          <a:off x="495439" y="4897860"/>
          <a:ext cx="7344471" cy="45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12" tIns="48212" rIns="48212" bIns="482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Лицензионный договор, счет-фактура, банковские платежные документы, бухгалтерские и другие документы, содержащие сведения о платежах за использование объектов интеллектуальной собственности (если указанные платежи предусмотрены)</a:t>
          </a:r>
          <a:endParaRPr lang="en-US" sz="1400" kern="1200" dirty="0"/>
        </a:p>
      </dsp:txBody>
      <dsp:txXfrm>
        <a:off x="495439" y="4897860"/>
        <a:ext cx="7344471" cy="455549"/>
      </dsp:txXfrm>
    </dsp:sp>
    <dsp:sp modelId="{FBBC6CBA-CC1C-48CC-A236-D10B4C14DC58}">
      <dsp:nvSpPr>
        <dsp:cNvPr id="0" name=""/>
        <dsp:cNvSpPr/>
      </dsp:nvSpPr>
      <dsp:spPr>
        <a:xfrm>
          <a:off x="0" y="5769414"/>
          <a:ext cx="7854917" cy="6234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FDC5B-A7AD-4583-A921-A87457A651AB}">
      <dsp:nvSpPr>
        <dsp:cNvPr id="0" name=""/>
        <dsp:cNvSpPr/>
      </dsp:nvSpPr>
      <dsp:spPr>
        <a:xfrm>
          <a:off x="129697" y="5963257"/>
          <a:ext cx="236044" cy="23581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7ABE6-C573-4280-8A29-2114639EC7F5}">
      <dsp:nvSpPr>
        <dsp:cNvPr id="0" name=""/>
        <dsp:cNvSpPr/>
      </dsp:nvSpPr>
      <dsp:spPr>
        <a:xfrm>
          <a:off x="495439" y="5866788"/>
          <a:ext cx="7344471" cy="45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12" tIns="48212" rIns="48212" bIns="482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Другие документы и сведения: Прайс , Коммерческое предложение, экспортная ДТ</a:t>
          </a:r>
          <a:endParaRPr lang="en-US" sz="1400" kern="1200" dirty="0"/>
        </a:p>
      </dsp:txBody>
      <dsp:txXfrm>
        <a:off x="495439" y="5866788"/>
        <a:ext cx="7344471" cy="4555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BE0B2-0D99-4A2F-98A4-E24019892560}">
      <dsp:nvSpPr>
        <dsp:cNvPr id="0" name=""/>
        <dsp:cNvSpPr/>
      </dsp:nvSpPr>
      <dsp:spPr>
        <a:xfrm>
          <a:off x="0" y="3486"/>
          <a:ext cx="7166554" cy="1630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57F3C-4371-4B8D-A004-183B534F5857}">
      <dsp:nvSpPr>
        <dsp:cNvPr id="0" name=""/>
        <dsp:cNvSpPr/>
      </dsp:nvSpPr>
      <dsp:spPr>
        <a:xfrm>
          <a:off x="493132" y="370279"/>
          <a:ext cx="896605" cy="896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932D4-0DEA-4BE7-B594-FF236A5D5A89}">
      <dsp:nvSpPr>
        <dsp:cNvPr id="0" name=""/>
        <dsp:cNvSpPr/>
      </dsp:nvSpPr>
      <dsp:spPr>
        <a:xfrm>
          <a:off x="1882871" y="3486"/>
          <a:ext cx="3224949" cy="163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29" tIns="172529" rIns="172529" bIns="1725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 ввозе товары находятся под таможенным контролем с момента пересечения ими таможенной границы до:</a:t>
          </a:r>
          <a:endParaRPr lang="en-US" sz="1800" kern="1200"/>
        </a:p>
      </dsp:txBody>
      <dsp:txXfrm>
        <a:off x="1882871" y="3486"/>
        <a:ext cx="3224949" cy="1630191"/>
      </dsp:txXfrm>
    </dsp:sp>
    <dsp:sp modelId="{0B782DAE-A00C-44D4-AFA4-A1D1AB78337C}">
      <dsp:nvSpPr>
        <dsp:cNvPr id="0" name=""/>
        <dsp:cNvSpPr/>
      </dsp:nvSpPr>
      <dsp:spPr>
        <a:xfrm>
          <a:off x="5107820" y="3486"/>
          <a:ext cx="2056892" cy="163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29" tIns="172529" rIns="172529" bIns="17252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Выпуска в свободное обращение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Уничтожения, отказа в пользу государства, обращения товаров в федеральную собственность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Фактического вывоза товаров</a:t>
          </a:r>
          <a:endParaRPr lang="en-US" sz="1100" kern="1200"/>
        </a:p>
      </dsp:txBody>
      <dsp:txXfrm>
        <a:off x="5107820" y="3486"/>
        <a:ext cx="2056892" cy="1630191"/>
      </dsp:txXfrm>
    </dsp:sp>
    <dsp:sp modelId="{AE86E107-A145-4DA2-9A0E-4DBB10EACDFB}">
      <dsp:nvSpPr>
        <dsp:cNvPr id="0" name=""/>
        <dsp:cNvSpPr/>
      </dsp:nvSpPr>
      <dsp:spPr>
        <a:xfrm>
          <a:off x="0" y="2041225"/>
          <a:ext cx="7166554" cy="16301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7CDFE-98AB-4650-8884-2B9EEF3CEBF7}">
      <dsp:nvSpPr>
        <dsp:cNvPr id="0" name=""/>
        <dsp:cNvSpPr/>
      </dsp:nvSpPr>
      <dsp:spPr>
        <a:xfrm>
          <a:off x="493132" y="2408018"/>
          <a:ext cx="896605" cy="896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9220A-75C4-4CB5-BC32-BBC3D0EC0562}">
      <dsp:nvSpPr>
        <dsp:cNvPr id="0" name=""/>
        <dsp:cNvSpPr/>
      </dsp:nvSpPr>
      <dsp:spPr>
        <a:xfrm>
          <a:off x="1882871" y="2041225"/>
          <a:ext cx="5281842" cy="163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29" tIns="172529" rIns="172529" bIns="1725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Таможенные органы вправе контролировать достоверность заявленных сведений в течение </a:t>
          </a:r>
          <a:r>
            <a:rPr lang="ru-RU" sz="1800" b="1" kern="1200" dirty="0">
              <a:solidFill>
                <a:srgbClr val="FF0000"/>
              </a:solidFill>
            </a:rPr>
            <a:t>трех лет </a:t>
          </a:r>
          <a:r>
            <a:rPr lang="ru-RU" sz="1800" kern="1200" dirty="0"/>
            <a:t>со дня утраты товарами статуса находящихся под таможенным контролем </a:t>
          </a:r>
          <a:endParaRPr lang="en-US" sz="1800" kern="1200" dirty="0"/>
        </a:p>
      </dsp:txBody>
      <dsp:txXfrm>
        <a:off x="1882871" y="2041225"/>
        <a:ext cx="5281842" cy="1630191"/>
      </dsp:txXfrm>
    </dsp:sp>
    <dsp:sp modelId="{D529F3FF-E640-4A76-847E-CAE3174DD879}">
      <dsp:nvSpPr>
        <dsp:cNvPr id="0" name=""/>
        <dsp:cNvSpPr/>
      </dsp:nvSpPr>
      <dsp:spPr>
        <a:xfrm>
          <a:off x="0" y="4078965"/>
          <a:ext cx="7166554" cy="16301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0D06C-4572-4243-87A5-8D593E3818DB}">
      <dsp:nvSpPr>
        <dsp:cNvPr id="0" name=""/>
        <dsp:cNvSpPr/>
      </dsp:nvSpPr>
      <dsp:spPr>
        <a:xfrm>
          <a:off x="493132" y="4445758"/>
          <a:ext cx="896605" cy="8966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5E244-B90C-4451-A108-E253187B4B02}">
      <dsp:nvSpPr>
        <dsp:cNvPr id="0" name=""/>
        <dsp:cNvSpPr/>
      </dsp:nvSpPr>
      <dsp:spPr>
        <a:xfrm>
          <a:off x="1882871" y="4078965"/>
          <a:ext cx="5281842" cy="163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29" tIns="172529" rIns="172529" bIns="1725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Условно выпущенные товары контролируются в течение всего срока условного выпуска</a:t>
          </a:r>
          <a:endParaRPr lang="en-US" sz="1800" kern="1200"/>
        </a:p>
      </dsp:txBody>
      <dsp:txXfrm>
        <a:off x="1882871" y="4078965"/>
        <a:ext cx="5281842" cy="16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FDD2-B537-4B94-AD44-A263EB5433C3}">
      <dsp:nvSpPr>
        <dsp:cNvPr id="0" name=""/>
        <dsp:cNvSpPr/>
      </dsp:nvSpPr>
      <dsp:spPr>
        <a:xfrm>
          <a:off x="0" y="691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A6D4-83F7-4E0F-A730-3AA4DA968456}">
      <dsp:nvSpPr>
        <dsp:cNvPr id="0" name=""/>
        <dsp:cNvSpPr/>
      </dsp:nvSpPr>
      <dsp:spPr>
        <a:xfrm>
          <a:off x="0" y="691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/>
            <a:t>Таможенным постам присвоены новые ведомственные коды:</a:t>
          </a:r>
          <a:endParaRPr lang="en-US" sz="2400" b="1" kern="1200" dirty="0"/>
        </a:p>
      </dsp:txBody>
      <dsp:txXfrm>
        <a:off x="0" y="691"/>
        <a:ext cx="11513481" cy="404475"/>
      </dsp:txXfrm>
    </dsp:sp>
    <dsp:sp modelId="{C6A73728-C3D3-42C8-AEF9-CA6CBEDBA61B}">
      <dsp:nvSpPr>
        <dsp:cNvPr id="0" name=""/>
        <dsp:cNvSpPr/>
      </dsp:nvSpPr>
      <dsp:spPr>
        <a:xfrm>
          <a:off x="0" y="405166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1BDA6-6848-475B-BEDE-EFDE2A27F8C9}">
      <dsp:nvSpPr>
        <dsp:cNvPr id="0" name=""/>
        <dsp:cNvSpPr/>
      </dsp:nvSpPr>
      <dsp:spPr>
        <a:xfrm>
          <a:off x="0" y="405166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10313160 – Краснянский таможенный пост Ростовской таможни;</a:t>
          </a:r>
          <a:endParaRPr lang="en-US" sz="1400" b="1" kern="1200"/>
        </a:p>
      </dsp:txBody>
      <dsp:txXfrm>
        <a:off x="0" y="405166"/>
        <a:ext cx="11513481" cy="404475"/>
      </dsp:txXfrm>
    </dsp:sp>
    <dsp:sp modelId="{F3FAD102-B1A0-4AAA-AEED-000737BC5EBB}">
      <dsp:nvSpPr>
        <dsp:cNvPr id="0" name=""/>
        <dsp:cNvSpPr/>
      </dsp:nvSpPr>
      <dsp:spPr>
        <a:xfrm>
          <a:off x="0" y="809641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0F8E4-25EB-44EC-9087-6D8597966AB3}">
      <dsp:nvSpPr>
        <dsp:cNvPr id="0" name=""/>
        <dsp:cNvSpPr/>
      </dsp:nvSpPr>
      <dsp:spPr>
        <a:xfrm>
          <a:off x="0" y="809641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10313170 – Таганрогский таможенный пост Ростовской таможни;</a:t>
          </a:r>
          <a:endParaRPr lang="en-US" sz="1400" b="1" kern="1200" dirty="0"/>
        </a:p>
      </dsp:txBody>
      <dsp:txXfrm>
        <a:off x="0" y="809641"/>
        <a:ext cx="11513481" cy="404475"/>
      </dsp:txXfrm>
    </dsp:sp>
    <dsp:sp modelId="{0D969C0D-9379-4AB7-AC26-88B11C7654E5}">
      <dsp:nvSpPr>
        <dsp:cNvPr id="0" name=""/>
        <dsp:cNvSpPr/>
      </dsp:nvSpPr>
      <dsp:spPr>
        <a:xfrm>
          <a:off x="0" y="1214116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D3AE0-8E1F-4622-A335-A890A419D388}">
      <dsp:nvSpPr>
        <dsp:cNvPr id="0" name=""/>
        <dsp:cNvSpPr/>
      </dsp:nvSpPr>
      <dsp:spPr>
        <a:xfrm>
          <a:off x="0" y="1214116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10313172 – отдел таможенного оформления и таможенного контроля №2 Таганрогского таможенного поста Ростовской таможни;</a:t>
          </a:r>
          <a:endParaRPr lang="en-US" sz="1400" b="1" kern="1200"/>
        </a:p>
      </dsp:txBody>
      <dsp:txXfrm>
        <a:off x="0" y="1214116"/>
        <a:ext cx="11513481" cy="404475"/>
      </dsp:txXfrm>
    </dsp:sp>
    <dsp:sp modelId="{8845FE4F-A8BA-4D1F-859C-1B1DFC1D4245}">
      <dsp:nvSpPr>
        <dsp:cNvPr id="0" name=""/>
        <dsp:cNvSpPr/>
      </dsp:nvSpPr>
      <dsp:spPr>
        <a:xfrm>
          <a:off x="0" y="1618592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C80EE-B62F-4603-A37F-B72728DE5361}">
      <dsp:nvSpPr>
        <dsp:cNvPr id="0" name=""/>
        <dsp:cNvSpPr/>
      </dsp:nvSpPr>
      <dsp:spPr>
        <a:xfrm>
          <a:off x="0" y="1618592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10313173 – отдел таможенного оформления и таможенного контроля №3 Таганрогского таможенного поста Ростовской таможни;</a:t>
          </a:r>
          <a:endParaRPr lang="en-US" sz="1400" b="1" kern="1200"/>
        </a:p>
      </dsp:txBody>
      <dsp:txXfrm>
        <a:off x="0" y="1618592"/>
        <a:ext cx="11513481" cy="404475"/>
      </dsp:txXfrm>
    </dsp:sp>
    <dsp:sp modelId="{818959C1-BAD4-423B-92A2-2C6334B79C0F}">
      <dsp:nvSpPr>
        <dsp:cNvPr id="0" name=""/>
        <dsp:cNvSpPr/>
      </dsp:nvSpPr>
      <dsp:spPr>
        <a:xfrm>
          <a:off x="0" y="2023067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0386A-1185-40A1-A648-32436E91EDF2}">
      <dsp:nvSpPr>
        <dsp:cNvPr id="0" name=""/>
        <dsp:cNvSpPr/>
      </dsp:nvSpPr>
      <dsp:spPr>
        <a:xfrm>
          <a:off x="0" y="2023067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10313180 – таможенный пост ДАПП Чертково Ростовской таможни;</a:t>
          </a:r>
          <a:endParaRPr lang="en-US" sz="1400" b="1" kern="1200" dirty="0"/>
        </a:p>
      </dsp:txBody>
      <dsp:txXfrm>
        <a:off x="0" y="2023067"/>
        <a:ext cx="11513481" cy="404475"/>
      </dsp:txXfrm>
    </dsp:sp>
    <dsp:sp modelId="{05535216-2D4E-4D58-BC8F-BE1238512A97}">
      <dsp:nvSpPr>
        <dsp:cNvPr id="0" name=""/>
        <dsp:cNvSpPr/>
      </dsp:nvSpPr>
      <dsp:spPr>
        <a:xfrm>
          <a:off x="0" y="2427542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0227C-DEC8-4E63-9058-4095AE394C59}">
      <dsp:nvSpPr>
        <dsp:cNvPr id="0" name=""/>
        <dsp:cNvSpPr/>
      </dsp:nvSpPr>
      <dsp:spPr>
        <a:xfrm>
          <a:off x="0" y="2427542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10313190 – таможенный пост ЖДПП Успенская Ростовской таможни;</a:t>
          </a:r>
          <a:endParaRPr lang="en-US" sz="1400" b="1" kern="1200"/>
        </a:p>
      </dsp:txBody>
      <dsp:txXfrm>
        <a:off x="0" y="2427542"/>
        <a:ext cx="11513481" cy="404475"/>
      </dsp:txXfrm>
    </dsp:sp>
    <dsp:sp modelId="{A1342315-6551-4850-ABEE-B05537EAE80C}">
      <dsp:nvSpPr>
        <dsp:cNvPr id="0" name=""/>
        <dsp:cNvSpPr/>
      </dsp:nvSpPr>
      <dsp:spPr>
        <a:xfrm>
          <a:off x="0" y="2832017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A1377-03F8-4F74-86E6-B4D74FFDEC9A}">
      <dsp:nvSpPr>
        <dsp:cNvPr id="0" name=""/>
        <dsp:cNvSpPr/>
      </dsp:nvSpPr>
      <dsp:spPr>
        <a:xfrm>
          <a:off x="0" y="2832017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10313200 – таможенный пост МАПП Весело-Вознесенка Ростовской таможни;</a:t>
          </a:r>
          <a:endParaRPr lang="en-US" sz="1400" b="1" kern="1200"/>
        </a:p>
      </dsp:txBody>
      <dsp:txXfrm>
        <a:off x="0" y="2832017"/>
        <a:ext cx="11513481" cy="404475"/>
      </dsp:txXfrm>
    </dsp:sp>
    <dsp:sp modelId="{B5FFFA18-C98B-4657-9BDD-FAE58995045B}">
      <dsp:nvSpPr>
        <dsp:cNvPr id="0" name=""/>
        <dsp:cNvSpPr/>
      </dsp:nvSpPr>
      <dsp:spPr>
        <a:xfrm>
          <a:off x="0" y="3236492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9A4E0-4882-4D66-ACD0-1300C40D9FDB}">
      <dsp:nvSpPr>
        <dsp:cNvPr id="0" name=""/>
        <dsp:cNvSpPr/>
      </dsp:nvSpPr>
      <dsp:spPr>
        <a:xfrm>
          <a:off x="0" y="3236492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10313210 – таможенный пост МАПП Волошино Ростовской таможни;</a:t>
          </a:r>
          <a:endParaRPr lang="en-US" sz="1400" b="1" kern="1200"/>
        </a:p>
      </dsp:txBody>
      <dsp:txXfrm>
        <a:off x="0" y="3236492"/>
        <a:ext cx="11513481" cy="404475"/>
      </dsp:txXfrm>
    </dsp:sp>
    <dsp:sp modelId="{BF484456-C5D5-4E8C-9DAE-C8E2AD57079E}">
      <dsp:nvSpPr>
        <dsp:cNvPr id="0" name=""/>
        <dsp:cNvSpPr/>
      </dsp:nvSpPr>
      <dsp:spPr>
        <a:xfrm>
          <a:off x="0" y="3640967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42003-BEBC-4443-B230-50A95CDB01EB}">
      <dsp:nvSpPr>
        <dsp:cNvPr id="0" name=""/>
        <dsp:cNvSpPr/>
      </dsp:nvSpPr>
      <dsp:spPr>
        <a:xfrm>
          <a:off x="0" y="3640967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10313220 – таможенный пост МАПП Донецк Ростовской таможни;</a:t>
          </a:r>
          <a:endParaRPr lang="en-US" sz="1400" b="1" kern="1200" dirty="0"/>
        </a:p>
      </dsp:txBody>
      <dsp:txXfrm>
        <a:off x="0" y="3640967"/>
        <a:ext cx="11513481" cy="404475"/>
      </dsp:txXfrm>
    </dsp:sp>
    <dsp:sp modelId="{4B65B99F-1D60-4C60-932B-73DC07008980}">
      <dsp:nvSpPr>
        <dsp:cNvPr id="0" name=""/>
        <dsp:cNvSpPr/>
      </dsp:nvSpPr>
      <dsp:spPr>
        <a:xfrm>
          <a:off x="0" y="4045442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EC9F-42C9-4B33-BC78-09FADED60F0F}">
      <dsp:nvSpPr>
        <dsp:cNvPr id="0" name=""/>
        <dsp:cNvSpPr/>
      </dsp:nvSpPr>
      <dsp:spPr>
        <a:xfrm>
          <a:off x="0" y="4045442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10313230 – таможенный пост МАПП Куйбышево Ростовской таможни;</a:t>
          </a:r>
          <a:endParaRPr lang="en-US" sz="1400" b="1" kern="1200"/>
        </a:p>
      </dsp:txBody>
      <dsp:txXfrm>
        <a:off x="0" y="4045442"/>
        <a:ext cx="11513481" cy="404475"/>
      </dsp:txXfrm>
    </dsp:sp>
    <dsp:sp modelId="{F754912D-7FED-4CBA-B2A4-89CA199C6F8E}">
      <dsp:nvSpPr>
        <dsp:cNvPr id="0" name=""/>
        <dsp:cNvSpPr/>
      </dsp:nvSpPr>
      <dsp:spPr>
        <a:xfrm>
          <a:off x="0" y="4449918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CC628-5145-4B31-9D6A-0966C97E8314}">
      <dsp:nvSpPr>
        <dsp:cNvPr id="0" name=""/>
        <dsp:cNvSpPr/>
      </dsp:nvSpPr>
      <dsp:spPr>
        <a:xfrm>
          <a:off x="0" y="4449918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10313240 – таможенный пост МАПП Куйбышево-2 Ростовской таможни;</a:t>
          </a:r>
          <a:endParaRPr lang="en-US" sz="1400" b="1" kern="1200"/>
        </a:p>
      </dsp:txBody>
      <dsp:txXfrm>
        <a:off x="0" y="4449918"/>
        <a:ext cx="11513481" cy="404475"/>
      </dsp:txXfrm>
    </dsp:sp>
    <dsp:sp modelId="{D6550705-5AA0-4A3D-B229-755601A11251}">
      <dsp:nvSpPr>
        <dsp:cNvPr id="0" name=""/>
        <dsp:cNvSpPr/>
      </dsp:nvSpPr>
      <dsp:spPr>
        <a:xfrm>
          <a:off x="0" y="4854393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F33AC-3639-4674-AA0B-F1FA8C573F0D}">
      <dsp:nvSpPr>
        <dsp:cNvPr id="0" name=""/>
        <dsp:cNvSpPr/>
      </dsp:nvSpPr>
      <dsp:spPr>
        <a:xfrm>
          <a:off x="0" y="4854393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/>
            <a:t>10313250 – таможенный пост МАПП Матвеев Курган Ростовской таможни;</a:t>
          </a:r>
          <a:endParaRPr lang="en-US" sz="1400" b="1" kern="1200"/>
        </a:p>
      </dsp:txBody>
      <dsp:txXfrm>
        <a:off x="0" y="4854393"/>
        <a:ext cx="11513481" cy="404475"/>
      </dsp:txXfrm>
    </dsp:sp>
    <dsp:sp modelId="{A63F37C5-5291-4B73-B542-0391A25B3082}">
      <dsp:nvSpPr>
        <dsp:cNvPr id="0" name=""/>
        <dsp:cNvSpPr/>
      </dsp:nvSpPr>
      <dsp:spPr>
        <a:xfrm>
          <a:off x="0" y="5258868"/>
          <a:ext cx="115134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0E00-7021-4610-924B-42C269455D2A}">
      <dsp:nvSpPr>
        <dsp:cNvPr id="0" name=""/>
        <dsp:cNvSpPr/>
      </dsp:nvSpPr>
      <dsp:spPr>
        <a:xfrm>
          <a:off x="0" y="5258868"/>
          <a:ext cx="11513481" cy="40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10313260 – таможенный пост Морской порт Таганрог Ростовской таможни.</a:t>
          </a:r>
          <a:endParaRPr lang="en-US" sz="1400" b="1" kern="1200" dirty="0"/>
        </a:p>
      </dsp:txBody>
      <dsp:txXfrm>
        <a:off x="0" y="5258868"/>
        <a:ext cx="11513481" cy="404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FD701-A6D4-4E81-8BDF-B08CFAB53E24}">
      <dsp:nvSpPr>
        <dsp:cNvPr id="0" name=""/>
        <dsp:cNvSpPr/>
      </dsp:nvSpPr>
      <dsp:spPr>
        <a:xfrm>
          <a:off x="0" y="2176"/>
          <a:ext cx="7529616" cy="6590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25000"/>
                </a:schemeClr>
              </a:solidFill>
            </a:rPr>
            <a:t>Пост фактического контроля проводит действия с товарами и транспортными средствами:</a:t>
          </a:r>
          <a:endParaRPr lang="en-US" sz="18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32174" y="34350"/>
        <a:ext cx="7465268" cy="594736"/>
      </dsp:txXfrm>
    </dsp:sp>
    <dsp:sp modelId="{92C52829-350E-470B-93CB-9ABB20B20227}">
      <dsp:nvSpPr>
        <dsp:cNvPr id="0" name=""/>
        <dsp:cNvSpPr/>
      </dsp:nvSpPr>
      <dsp:spPr>
        <a:xfrm>
          <a:off x="0" y="675492"/>
          <a:ext cx="7529616" cy="659084"/>
        </a:xfrm>
        <a:prstGeom prst="roundRect">
          <a:avLst/>
        </a:prstGeom>
        <a:gradFill rotWithShape="0">
          <a:gsLst>
            <a:gs pos="0">
              <a:schemeClr val="accent2">
                <a:hueOff val="-423469"/>
                <a:satOff val="2029"/>
                <a:lumOff val="1877"/>
                <a:alphaOff val="0"/>
                <a:tint val="96000"/>
                <a:lumMod val="100000"/>
              </a:schemeClr>
            </a:gs>
            <a:gs pos="78000">
              <a:schemeClr val="accent2">
                <a:hueOff val="-423469"/>
                <a:satOff val="2029"/>
                <a:lumOff val="18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1.Завершение транзита; Открытие транзита; пломбирование ТС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174" y="707666"/>
        <a:ext cx="7465268" cy="594736"/>
      </dsp:txXfrm>
    </dsp:sp>
    <dsp:sp modelId="{7BD46815-B3E5-41EE-B665-9BAC7570C92D}">
      <dsp:nvSpPr>
        <dsp:cNvPr id="0" name=""/>
        <dsp:cNvSpPr/>
      </dsp:nvSpPr>
      <dsp:spPr>
        <a:xfrm>
          <a:off x="0" y="1348808"/>
          <a:ext cx="7529616" cy="659084"/>
        </a:xfrm>
        <a:prstGeom prst="roundRect">
          <a:avLst/>
        </a:prstGeom>
        <a:gradFill rotWithShape="0">
          <a:gsLst>
            <a:gs pos="0">
              <a:schemeClr val="accent2">
                <a:hueOff val="-846939"/>
                <a:satOff val="4057"/>
                <a:lumOff val="3753"/>
                <a:alphaOff val="0"/>
                <a:tint val="96000"/>
                <a:lumMod val="100000"/>
              </a:schemeClr>
            </a:gs>
            <a:gs pos="78000">
              <a:schemeClr val="accent2">
                <a:hueOff val="-846939"/>
                <a:satOff val="4057"/>
                <a:lumOff val="37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2.Размещение товаров в ЗТК, СВХ и Таможенный Склад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174" y="1380982"/>
        <a:ext cx="7465268" cy="594736"/>
      </dsp:txXfrm>
    </dsp:sp>
    <dsp:sp modelId="{2A8F374E-9A26-484F-89DA-00F9D8A93983}">
      <dsp:nvSpPr>
        <dsp:cNvPr id="0" name=""/>
        <dsp:cNvSpPr/>
      </dsp:nvSpPr>
      <dsp:spPr>
        <a:xfrm>
          <a:off x="0" y="2022124"/>
          <a:ext cx="7529616" cy="659084"/>
        </a:xfrm>
        <a:prstGeom prst="roundRect">
          <a:avLst/>
        </a:prstGeom>
        <a:gradFill rotWithShape="0">
          <a:gsLst>
            <a:gs pos="0">
              <a:schemeClr val="accent2">
                <a:hueOff val="-1270408"/>
                <a:satOff val="6086"/>
                <a:lumOff val="5630"/>
                <a:alphaOff val="0"/>
                <a:tint val="96000"/>
                <a:lumMod val="100000"/>
              </a:schemeClr>
            </a:gs>
            <a:gs pos="78000">
              <a:schemeClr val="accent2">
                <a:hueOff val="-1270408"/>
                <a:satOff val="6086"/>
                <a:lumOff val="563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3.Обеспечивает доступ и контроль при проведений операций по фито и ветеринарному контролю товаров.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174" y="2054298"/>
        <a:ext cx="7465268" cy="594736"/>
      </dsp:txXfrm>
    </dsp:sp>
    <dsp:sp modelId="{51F3D561-D4F1-4AA9-84DE-6875499A4C6E}">
      <dsp:nvSpPr>
        <dsp:cNvPr id="0" name=""/>
        <dsp:cNvSpPr/>
      </dsp:nvSpPr>
      <dsp:spPr>
        <a:xfrm>
          <a:off x="0" y="2695440"/>
          <a:ext cx="7529616" cy="659084"/>
        </a:xfrm>
        <a:prstGeom prst="roundRect">
          <a:avLst/>
        </a:prstGeom>
        <a:gradFill rotWithShape="0">
          <a:gsLst>
            <a:gs pos="0">
              <a:schemeClr val="accent2">
                <a:hueOff val="-1693878"/>
                <a:satOff val="8114"/>
                <a:lumOff val="7507"/>
                <a:alphaOff val="0"/>
                <a:tint val="96000"/>
                <a:lumMod val="100000"/>
              </a:schemeClr>
            </a:gs>
            <a:gs pos="78000">
              <a:schemeClr val="accent2">
                <a:hueOff val="-1693878"/>
                <a:satOff val="8114"/>
                <a:lumOff val="750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4.Сверка и обмен данными с </a:t>
          </a:r>
          <a:r>
            <a:rPr lang="ru-RU" sz="1600" kern="1200" dirty="0" err="1">
              <a:solidFill>
                <a:schemeClr val="tx1"/>
              </a:solidFill>
            </a:rPr>
            <a:t>ЦЭДами</a:t>
          </a:r>
          <a:r>
            <a:rPr lang="ru-RU" sz="1600" kern="1200" dirty="0">
              <a:solidFill>
                <a:schemeClr val="tx1"/>
              </a:solidFill>
            </a:rPr>
            <a:t> в отношении товаров и транспортных средств.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174" y="2727614"/>
        <a:ext cx="7465268" cy="594736"/>
      </dsp:txXfrm>
    </dsp:sp>
    <dsp:sp modelId="{065228BA-93FD-421E-AA8D-E8F480B6E25B}">
      <dsp:nvSpPr>
        <dsp:cNvPr id="0" name=""/>
        <dsp:cNvSpPr/>
      </dsp:nvSpPr>
      <dsp:spPr>
        <a:xfrm>
          <a:off x="0" y="3368756"/>
          <a:ext cx="7529616" cy="659084"/>
        </a:xfrm>
        <a:prstGeom prst="roundRect">
          <a:avLst/>
        </a:prstGeom>
        <a:gradFill rotWithShape="0">
          <a:gsLst>
            <a:gs pos="0">
              <a:schemeClr val="accent2">
                <a:hueOff val="-2117347"/>
                <a:satOff val="10143"/>
                <a:lumOff val="9384"/>
                <a:alphaOff val="0"/>
                <a:tint val="96000"/>
                <a:lumMod val="100000"/>
              </a:schemeClr>
            </a:gs>
            <a:gs pos="78000">
              <a:schemeClr val="accent2">
                <a:hueOff val="-2117347"/>
                <a:satOff val="10143"/>
                <a:lumOff val="93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5.</a:t>
          </a:r>
          <a:r>
            <a:rPr lang="ru-RU" sz="1600" b="1" kern="1200" dirty="0">
              <a:solidFill>
                <a:schemeClr val="accent4">
                  <a:lumMod val="75000"/>
                </a:schemeClr>
              </a:solidFill>
            </a:rPr>
            <a:t>В отношении импортных товаров ДНР/ ЛНР: </a:t>
          </a:r>
          <a:r>
            <a:rPr lang="ru-RU" sz="1600" kern="1200" dirty="0"/>
            <a:t>проводит действия в отношении СТ-1: Проверка оригинала на предмет подлинности ; Сканирует СТ-1 с целью отправки в ЦЭД для применения преференции.</a:t>
          </a:r>
        </a:p>
      </dsp:txBody>
      <dsp:txXfrm>
        <a:off x="32174" y="3400930"/>
        <a:ext cx="7465268" cy="594736"/>
      </dsp:txXfrm>
    </dsp:sp>
    <dsp:sp modelId="{63CE465C-7BC2-44DA-829A-F26A36420E25}">
      <dsp:nvSpPr>
        <dsp:cNvPr id="0" name=""/>
        <dsp:cNvSpPr/>
      </dsp:nvSpPr>
      <dsp:spPr>
        <a:xfrm>
          <a:off x="0" y="4042072"/>
          <a:ext cx="7529616" cy="659084"/>
        </a:xfrm>
        <a:prstGeom prst="roundRect">
          <a:avLst/>
        </a:prstGeom>
        <a:gradFill rotWithShape="0">
          <a:gsLst>
            <a:gs pos="0">
              <a:schemeClr val="accent2">
                <a:hueOff val="-2540817"/>
                <a:satOff val="12171"/>
                <a:lumOff val="11260"/>
                <a:alphaOff val="0"/>
                <a:tint val="96000"/>
                <a:lumMod val="100000"/>
              </a:schemeClr>
            </a:gs>
            <a:gs pos="78000">
              <a:schemeClr val="accent2">
                <a:hueOff val="-2540817"/>
                <a:satOff val="12171"/>
                <a:lumOff val="1126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6.Проведения операций по таможенному контролю : осмотры, досмотры, отборы проб, по поручению </a:t>
          </a:r>
          <a:r>
            <a:rPr lang="ru-RU" sz="1600" kern="1200" dirty="0" err="1">
              <a:solidFill>
                <a:schemeClr val="tx1"/>
              </a:solidFill>
            </a:rPr>
            <a:t>ЦЭДа</a:t>
          </a:r>
          <a:r>
            <a:rPr lang="ru-RU" sz="1600" kern="1200" dirty="0">
              <a:solidFill>
                <a:schemeClr val="tx1"/>
              </a:solidFill>
            </a:rPr>
            <a:t> и по  заявлениям участников ВЭД</a:t>
          </a:r>
        </a:p>
      </dsp:txBody>
      <dsp:txXfrm>
        <a:off x="32174" y="4074246"/>
        <a:ext cx="7465268" cy="594736"/>
      </dsp:txXfrm>
    </dsp:sp>
    <dsp:sp modelId="{67E1FFFA-E526-46B1-A310-4A4597FEFD39}">
      <dsp:nvSpPr>
        <dsp:cNvPr id="0" name=""/>
        <dsp:cNvSpPr/>
      </dsp:nvSpPr>
      <dsp:spPr>
        <a:xfrm>
          <a:off x="0" y="4715388"/>
          <a:ext cx="7529616" cy="659084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7.Проводит операций по убытию товара с таможенного поста, после таможенного оформления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174" y="4747562"/>
        <a:ext cx="7465268" cy="594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43D4A-7839-4A08-BA7C-802774EA015B}">
      <dsp:nvSpPr>
        <dsp:cNvPr id="0" name=""/>
        <dsp:cNvSpPr/>
      </dsp:nvSpPr>
      <dsp:spPr>
        <a:xfrm>
          <a:off x="6831066" y="1043154"/>
          <a:ext cx="802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2157" y="45720"/>
              </a:lnTo>
            </a:path>
          </a:pathLst>
        </a:custGeom>
        <a:noFill/>
        <a:ln w="76200" cap="rnd" cmpd="sng" algn="ctr">
          <a:solidFill>
            <a:schemeClr val="accent2"/>
          </a:solidFill>
          <a:prstDash val="solid"/>
          <a:tailEnd type="arrow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0" kern="1200"/>
        </a:p>
      </dsp:txBody>
      <dsp:txXfrm>
        <a:off x="7211326" y="1084706"/>
        <a:ext cx="41637" cy="8335"/>
      </dsp:txXfrm>
    </dsp:sp>
    <dsp:sp modelId="{F2DD6D6E-358E-4B91-9EC0-661DB79A73CE}">
      <dsp:nvSpPr>
        <dsp:cNvPr id="0" name=""/>
        <dsp:cNvSpPr/>
      </dsp:nvSpPr>
      <dsp:spPr>
        <a:xfrm>
          <a:off x="402528" y="2668"/>
          <a:ext cx="6430337" cy="21724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7" tIns="186230" rIns="177417" bIns="18623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>
                  <a:lumMod val="85000"/>
                  <a:lumOff val="15000"/>
                </a:schemeClr>
              </a:solidFill>
              <a:highlight>
                <a:srgbClr val="C0C0C0"/>
              </a:highlight>
            </a:rPr>
            <a:t>Посты фактического контроля Ростовской таможни </a:t>
          </a:r>
          <a:r>
            <a:rPr lang="ru-RU" sz="1400" b="1" u="sng" kern="1200" dirty="0">
              <a:solidFill>
                <a:schemeClr val="bg1">
                  <a:lumMod val="85000"/>
                  <a:lumOff val="15000"/>
                </a:schemeClr>
              </a:solidFill>
              <a:highlight>
                <a:srgbClr val="C0C0C0"/>
              </a:highlight>
            </a:rPr>
            <a:t>не все работают </a:t>
          </a:r>
          <a:r>
            <a:rPr lang="ru-RU" sz="1400" b="1" kern="1200" dirty="0">
              <a:solidFill>
                <a:schemeClr val="bg1">
                  <a:lumMod val="85000"/>
                  <a:lumOff val="15000"/>
                </a:schemeClr>
              </a:solidFill>
              <a:highlight>
                <a:srgbClr val="C0C0C0"/>
              </a:highlight>
            </a:rPr>
            <a:t>согласно графика работы Южного ЦЭД (8:30 до 20:30 по графику 7 дней в неделю):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5">
                  <a:lumMod val="75000"/>
                </a:schemeClr>
              </a:solidFill>
            </a:rPr>
            <a:t>*Половина постов работают с 8:30 до 17:30 по графику 5/2: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-Нет возможности осмотра / досмотра в выходные дни;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-Нет возможности сверки в отношении импорта по товару при подачи ДТ на Южный ЦЭД в выходной.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-Нет возможности закрытия доставки и выдачи товара после выпуска. </a:t>
          </a:r>
        </a:p>
      </dsp:txBody>
      <dsp:txXfrm>
        <a:off x="402528" y="2668"/>
        <a:ext cx="6430337" cy="2172411"/>
      </dsp:txXfrm>
    </dsp:sp>
    <dsp:sp modelId="{BDC5D404-F1A3-460D-8ED5-0A2B3B49E1D6}">
      <dsp:nvSpPr>
        <dsp:cNvPr id="0" name=""/>
        <dsp:cNvSpPr/>
      </dsp:nvSpPr>
      <dsp:spPr>
        <a:xfrm>
          <a:off x="5364117" y="2173280"/>
          <a:ext cx="4111849" cy="802157"/>
        </a:xfrm>
        <a:custGeom>
          <a:avLst/>
          <a:gdLst/>
          <a:ahLst/>
          <a:cxnLst/>
          <a:rect l="0" t="0" r="0" b="0"/>
          <a:pathLst>
            <a:path>
              <a:moveTo>
                <a:pt x="4111849" y="0"/>
              </a:moveTo>
              <a:lnTo>
                <a:pt x="4111849" y="418178"/>
              </a:lnTo>
              <a:lnTo>
                <a:pt x="0" y="418178"/>
              </a:lnTo>
              <a:lnTo>
                <a:pt x="0" y="802157"/>
              </a:lnTo>
            </a:path>
          </a:pathLst>
        </a:custGeom>
        <a:noFill/>
        <a:ln w="76200" cap="rnd" cmpd="sng" algn="ctr">
          <a:solidFill>
            <a:schemeClr val="accent3"/>
          </a:solidFill>
          <a:prstDash val="solid"/>
          <a:tailEnd type="arrow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/>
        </a:p>
      </dsp:txBody>
      <dsp:txXfrm>
        <a:off x="7315159" y="2570191"/>
        <a:ext cx="209766" cy="8335"/>
      </dsp:txXfrm>
    </dsp:sp>
    <dsp:sp modelId="{11C77CFF-D144-42E5-A82D-81E6B46D19A2}">
      <dsp:nvSpPr>
        <dsp:cNvPr id="0" name=""/>
        <dsp:cNvSpPr/>
      </dsp:nvSpPr>
      <dsp:spPr>
        <a:xfrm>
          <a:off x="7665624" y="2668"/>
          <a:ext cx="3620685" cy="2172411"/>
        </a:xfrm>
        <a:prstGeom prst="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7" tIns="186230" rIns="177417" bIns="18623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1.Склады Временного хранения в большинстве работают по графику таможенного поста фактического контроля, что дублирует проблемы описанные о ТП</a:t>
          </a:r>
          <a:endParaRPr lang="en-US" sz="2000" kern="1200" dirty="0"/>
        </a:p>
      </dsp:txBody>
      <dsp:txXfrm>
        <a:off x="7665624" y="2668"/>
        <a:ext cx="3620685" cy="2172411"/>
      </dsp:txXfrm>
    </dsp:sp>
    <dsp:sp modelId="{E2A63072-5793-4A61-BB45-484593791812}">
      <dsp:nvSpPr>
        <dsp:cNvPr id="0" name=""/>
        <dsp:cNvSpPr/>
      </dsp:nvSpPr>
      <dsp:spPr>
        <a:xfrm>
          <a:off x="402528" y="3007837"/>
          <a:ext cx="9923177" cy="2172411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7" tIns="186230" rIns="177417" bIns="1862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Иные органы государственного контроля : Россельхознадзор работают по графику 5/2, что создаёт риск простоя товаров растительного и животного происхождения.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 оформлении товаров в группе риска ФТС, нет возможности согласования функциональных отделов по тарифным и нетарифным мерам.</a:t>
          </a:r>
          <a:endParaRPr lang="en-US" sz="1800" kern="1200" dirty="0"/>
        </a:p>
      </dsp:txBody>
      <dsp:txXfrm>
        <a:off x="402528" y="3007837"/>
        <a:ext cx="9923177" cy="2172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CABF4-921B-41A9-8EEC-6494EAC75858}">
      <dsp:nvSpPr>
        <dsp:cNvPr id="0" name=""/>
        <dsp:cNvSpPr/>
      </dsp:nvSpPr>
      <dsp:spPr>
        <a:xfrm>
          <a:off x="0" y="799828"/>
          <a:ext cx="7705803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056" tIns="374904" rIns="5980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Содержащихся в одной товарной партии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Которые помещаются под одну и ту же таможенную процедуру</a:t>
          </a:r>
          <a:endParaRPr lang="en-US" sz="1800" kern="1200"/>
        </a:p>
      </dsp:txBody>
      <dsp:txXfrm>
        <a:off x="0" y="799828"/>
        <a:ext cx="7705803" cy="1275750"/>
      </dsp:txXfrm>
    </dsp:sp>
    <dsp:sp modelId="{B689C50B-C2CD-4B9B-9D13-EAA2EB02C3AC}">
      <dsp:nvSpPr>
        <dsp:cNvPr id="0" name=""/>
        <dsp:cNvSpPr/>
      </dsp:nvSpPr>
      <dsp:spPr>
        <a:xfrm>
          <a:off x="385290" y="534148"/>
          <a:ext cx="5394062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83" tIns="0" rIns="203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 одной декларации могут быть заявлены сведения о товарах</a:t>
          </a:r>
          <a:endParaRPr lang="en-US" sz="1800" kern="1200" dirty="0"/>
        </a:p>
      </dsp:txBody>
      <dsp:txXfrm>
        <a:off x="411229" y="560087"/>
        <a:ext cx="5342184" cy="479482"/>
      </dsp:txXfrm>
    </dsp:sp>
    <dsp:sp modelId="{9AB39DD2-D0B8-49F9-9B39-B0360A341FB8}">
      <dsp:nvSpPr>
        <dsp:cNvPr id="0" name=""/>
        <dsp:cNvSpPr/>
      </dsp:nvSpPr>
      <dsp:spPr>
        <a:xfrm>
          <a:off x="0" y="2438458"/>
          <a:ext cx="7705803" cy="255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056" tIns="374904" rIns="5980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Перевозятся от одного и того же отправителя в адрес одного и того же получателя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Перевозятся в счет исполнения обязательств по одному договору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Предъявляются одному и тому же таможенному органу в пределах сроков</a:t>
          </a:r>
          <a:r>
            <a:rPr lang="en-US" sz="1800" kern="1200"/>
            <a:t> </a:t>
          </a:r>
          <a:r>
            <a:rPr lang="ru-RU" sz="1800" kern="1200"/>
            <a:t>подачи декларации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Находились на временном хранении в одном и том же месте, если применялась процедура временного хранения</a:t>
          </a:r>
          <a:endParaRPr lang="en-US" sz="1800" kern="1200"/>
        </a:p>
      </dsp:txBody>
      <dsp:txXfrm>
        <a:off x="0" y="2438458"/>
        <a:ext cx="7705803" cy="2551500"/>
      </dsp:txXfrm>
    </dsp:sp>
    <dsp:sp modelId="{A8FF22ED-1092-44CC-8F52-7EF388C4651B}">
      <dsp:nvSpPr>
        <dsp:cNvPr id="0" name=""/>
        <dsp:cNvSpPr/>
      </dsp:nvSpPr>
      <dsp:spPr>
        <a:xfrm>
          <a:off x="385290" y="2172778"/>
          <a:ext cx="5394062" cy="53136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83" tIns="0" rIns="203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При ввозе товаров как одна товарная партия рассматриваются товары, если они:</a:t>
          </a:r>
          <a:endParaRPr lang="en-US" sz="1800" kern="1200"/>
        </a:p>
      </dsp:txBody>
      <dsp:txXfrm>
        <a:off x="411229" y="2198717"/>
        <a:ext cx="5342184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B8038-D5D0-407D-AD38-9EAEF49F28E9}">
      <dsp:nvSpPr>
        <dsp:cNvPr id="0" name=""/>
        <dsp:cNvSpPr/>
      </dsp:nvSpPr>
      <dsp:spPr>
        <a:xfrm>
          <a:off x="0" y="2970213"/>
          <a:ext cx="6656769" cy="19487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Таможенная процедура реэкспорта может применяться к иностранным товарам и товарам, выпущенным в свободное обращение на территории ТС</a:t>
          </a:r>
          <a:endParaRPr lang="en-US" sz="1900" kern="1200"/>
        </a:p>
      </dsp:txBody>
      <dsp:txXfrm>
        <a:off x="0" y="2970213"/>
        <a:ext cx="6656769" cy="1948781"/>
      </dsp:txXfrm>
    </dsp:sp>
    <dsp:sp modelId="{3BA68080-F3C7-444D-BD5A-0E98F8B2FD78}">
      <dsp:nvSpPr>
        <dsp:cNvPr id="0" name=""/>
        <dsp:cNvSpPr/>
      </dsp:nvSpPr>
      <dsp:spPr>
        <a:xfrm rot="10800000">
          <a:off x="0" y="2219"/>
          <a:ext cx="6656769" cy="2997226"/>
        </a:xfrm>
        <a:prstGeom prst="upArrowCallou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Таможенная процедура, при которой товары, ранее ввезенные на таможенную территорию ТС, вывозятся с этой территории </a:t>
          </a:r>
          <a:endParaRPr lang="en-US" sz="1900" kern="1200"/>
        </a:p>
      </dsp:txBody>
      <dsp:txXfrm rot="-10800000">
        <a:off x="0" y="2219"/>
        <a:ext cx="6656769" cy="1052026"/>
      </dsp:txXfrm>
    </dsp:sp>
    <dsp:sp modelId="{7C350995-D61E-42F2-88DD-5891E7290AA8}">
      <dsp:nvSpPr>
        <dsp:cNvPr id="0" name=""/>
        <dsp:cNvSpPr/>
      </dsp:nvSpPr>
      <dsp:spPr>
        <a:xfrm>
          <a:off x="0" y="1054245"/>
          <a:ext cx="3328384" cy="8961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Без уплаты или с возвратом уплаченных сумм ввозных таможенных пошлин, налогов и </a:t>
          </a:r>
          <a:endParaRPr lang="en-US" sz="1600" kern="1200"/>
        </a:p>
      </dsp:txBody>
      <dsp:txXfrm>
        <a:off x="0" y="1054245"/>
        <a:ext cx="3328384" cy="896170"/>
      </dsp:txXfrm>
    </dsp:sp>
    <dsp:sp modelId="{74A76DB4-18DB-4ED1-A950-2138C49077F9}">
      <dsp:nvSpPr>
        <dsp:cNvPr id="0" name=""/>
        <dsp:cNvSpPr/>
      </dsp:nvSpPr>
      <dsp:spPr>
        <a:xfrm>
          <a:off x="3328384" y="1054245"/>
          <a:ext cx="3328384" cy="896170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Без применения к товарам запретов и ограничений экономического характера</a:t>
          </a:r>
          <a:endParaRPr lang="en-US" sz="1600" kern="1200"/>
        </a:p>
      </dsp:txBody>
      <dsp:txXfrm>
        <a:off x="3328384" y="1054245"/>
        <a:ext cx="3328384" cy="896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1CE32-B66C-4CCC-93B5-4BCE4D77C34F}">
      <dsp:nvSpPr>
        <dsp:cNvPr id="0" name=""/>
        <dsp:cNvSpPr/>
      </dsp:nvSpPr>
      <dsp:spPr>
        <a:xfrm>
          <a:off x="326684" y="2904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2">
                  <a:lumMod val="50000"/>
                </a:schemeClr>
              </a:solidFill>
            </a:rPr>
            <a:t>Преимущества терминала: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9695" y="25915"/>
        <a:ext cx="5435850" cy="425357"/>
      </dsp:txXfrm>
    </dsp:sp>
    <dsp:sp modelId="{8063C8B7-0D00-45CB-88FA-68F71F798322}">
      <dsp:nvSpPr>
        <dsp:cNvPr id="0" name=""/>
        <dsp:cNvSpPr/>
      </dsp:nvSpPr>
      <dsp:spPr>
        <a:xfrm>
          <a:off x="326684" y="497852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1.Находится на развязке федеральных трас.</a:t>
          </a:r>
        </a:p>
      </dsp:txBody>
      <dsp:txXfrm>
        <a:off x="349695" y="520863"/>
        <a:ext cx="5435850" cy="425357"/>
      </dsp:txXfrm>
    </dsp:sp>
    <dsp:sp modelId="{79573E71-A987-4158-BF1A-FF61EC4C6C34}">
      <dsp:nvSpPr>
        <dsp:cNvPr id="0" name=""/>
        <dsp:cNvSpPr/>
      </dsp:nvSpPr>
      <dsp:spPr>
        <a:xfrm>
          <a:off x="326684" y="992801"/>
          <a:ext cx="5417356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2.Доставка с Новороссийска – по самым низким ставкам. </a:t>
          </a:r>
        </a:p>
      </dsp:txBody>
      <dsp:txXfrm>
        <a:off x="349695" y="1015812"/>
        <a:ext cx="5371334" cy="425357"/>
      </dsp:txXfrm>
    </dsp:sp>
    <dsp:sp modelId="{B9E34F78-7EA7-4532-9B6B-15037C47EA6D}">
      <dsp:nvSpPr>
        <dsp:cNvPr id="0" name=""/>
        <dsp:cNvSpPr/>
      </dsp:nvSpPr>
      <dsp:spPr>
        <a:xfrm>
          <a:off x="326684" y="1487749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3.Таможенный склад, крытый на 1500 кв. метров- самый большой в ЮФО.</a:t>
          </a:r>
        </a:p>
      </dsp:txBody>
      <dsp:txXfrm>
        <a:off x="349695" y="1510760"/>
        <a:ext cx="5435850" cy="425357"/>
      </dsp:txXfrm>
    </dsp:sp>
    <dsp:sp modelId="{416CB858-1D5C-440A-A258-B3A89EF79E05}">
      <dsp:nvSpPr>
        <dsp:cNvPr id="0" name=""/>
        <dsp:cNvSpPr/>
      </dsp:nvSpPr>
      <dsp:spPr>
        <a:xfrm>
          <a:off x="326684" y="1982697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4.Равно удалён от границ ДНР и ЛНР.</a:t>
          </a:r>
        </a:p>
      </dsp:txBody>
      <dsp:txXfrm>
        <a:off x="349695" y="2005708"/>
        <a:ext cx="5435850" cy="425357"/>
      </dsp:txXfrm>
    </dsp:sp>
    <dsp:sp modelId="{D96CEF11-0A97-4A00-8C52-0E48C2F4EC1A}">
      <dsp:nvSpPr>
        <dsp:cNvPr id="0" name=""/>
        <dsp:cNvSpPr/>
      </dsp:nvSpPr>
      <dsp:spPr>
        <a:xfrm>
          <a:off x="326684" y="2477645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5.Самый близкий к </a:t>
          </a:r>
          <a:r>
            <a:rPr lang="ru-RU" sz="1800" kern="1200" dirty="0" err="1"/>
            <a:t>Ростову</a:t>
          </a:r>
          <a:r>
            <a:rPr lang="ru-RU" sz="1800" kern="1200" dirty="0"/>
            <a:t>-на-Дону (15 км.)</a:t>
          </a:r>
        </a:p>
      </dsp:txBody>
      <dsp:txXfrm>
        <a:off x="349695" y="2500656"/>
        <a:ext cx="5435850" cy="425357"/>
      </dsp:txXfrm>
    </dsp:sp>
    <dsp:sp modelId="{128BCDEC-6D62-4F40-9557-C87E8C5D60BD}">
      <dsp:nvSpPr>
        <dsp:cNvPr id="0" name=""/>
        <dsp:cNvSpPr/>
      </dsp:nvSpPr>
      <dsp:spPr>
        <a:xfrm>
          <a:off x="326684" y="2972594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6.Единственный на Юге распределительный таможенный склад.</a:t>
          </a:r>
        </a:p>
      </dsp:txBody>
      <dsp:txXfrm>
        <a:off x="349695" y="2995605"/>
        <a:ext cx="5435850" cy="425357"/>
      </dsp:txXfrm>
    </dsp:sp>
    <dsp:sp modelId="{74ECCD47-4801-4163-9926-8807A635CD5F}">
      <dsp:nvSpPr>
        <dsp:cNvPr id="0" name=""/>
        <dsp:cNvSpPr/>
      </dsp:nvSpPr>
      <dsp:spPr>
        <a:xfrm>
          <a:off x="326684" y="3467542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7.Имеет компетенцию по оформлению товаров по СТ-1 из ДНР/ЛНР.</a:t>
          </a:r>
        </a:p>
      </dsp:txBody>
      <dsp:txXfrm>
        <a:off x="349695" y="3490553"/>
        <a:ext cx="5435850" cy="425357"/>
      </dsp:txXfrm>
    </dsp:sp>
    <dsp:sp modelId="{D4081D2D-3805-435C-9126-9ADFDBA44762}">
      <dsp:nvSpPr>
        <dsp:cNvPr id="0" name=""/>
        <dsp:cNvSpPr/>
      </dsp:nvSpPr>
      <dsp:spPr>
        <a:xfrm>
          <a:off x="326684" y="3962490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8.Можно дробить импорт из ДНР /ЛНР на процедуры импорт и таможенный склад.</a:t>
          </a:r>
        </a:p>
      </dsp:txBody>
      <dsp:txXfrm>
        <a:off x="349695" y="3985501"/>
        <a:ext cx="5435850" cy="425357"/>
      </dsp:txXfrm>
    </dsp:sp>
    <dsp:sp modelId="{3A156952-B99A-495D-928B-308056225714}">
      <dsp:nvSpPr>
        <dsp:cNvPr id="0" name=""/>
        <dsp:cNvSpPr/>
      </dsp:nvSpPr>
      <dsp:spPr>
        <a:xfrm>
          <a:off x="326684" y="4457438"/>
          <a:ext cx="5481872" cy="47137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9.Оборудован для проведения операций по маркировке товара.</a:t>
          </a:r>
        </a:p>
      </dsp:txBody>
      <dsp:txXfrm>
        <a:off x="349695" y="4480449"/>
        <a:ext cx="5435850" cy="4253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F5B2C-2CF4-4117-94B7-C8F92AECF9DE}">
      <dsp:nvSpPr>
        <dsp:cNvPr id="0" name=""/>
        <dsp:cNvSpPr/>
      </dsp:nvSpPr>
      <dsp:spPr>
        <a:xfrm>
          <a:off x="18191" y="123877"/>
          <a:ext cx="11167992" cy="74949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u="sng" kern="1200"/>
            <a:t>В целях экономии расходов на логистику и проведения операций с товаром по процедуре Таможенный склад / реэкспорт, рекомендуем:</a:t>
          </a:r>
          <a:endParaRPr lang="ru-RU" sz="2000" b="1" kern="1200" dirty="0"/>
        </a:p>
      </dsp:txBody>
      <dsp:txXfrm>
        <a:off x="18191" y="123877"/>
        <a:ext cx="11167992" cy="749494"/>
      </dsp:txXfrm>
    </dsp:sp>
    <dsp:sp modelId="{1596FA54-A7B7-4F08-B330-C92059D1EDE3}">
      <dsp:nvSpPr>
        <dsp:cNvPr id="0" name=""/>
        <dsp:cNvSpPr/>
      </dsp:nvSpPr>
      <dsp:spPr>
        <a:xfrm>
          <a:off x="494826" y="1444868"/>
          <a:ext cx="3102418" cy="1861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37606"/>
                <a:satOff val="-9997"/>
                <a:lumOff val="8477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137606"/>
                <a:satOff val="-9997"/>
                <a:lumOff val="84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1.	Накапливать товары на ТС из ДНР, убывающие в дальнее зарубежье, поставке обычного склада (спец предложение терминала).</a:t>
          </a:r>
          <a:endParaRPr lang="ru-RU" sz="1800" b="1" kern="1200" dirty="0"/>
        </a:p>
      </dsp:txBody>
      <dsp:txXfrm>
        <a:off x="494826" y="1444868"/>
        <a:ext cx="3102418" cy="1861450"/>
      </dsp:txXfrm>
    </dsp:sp>
    <dsp:sp modelId="{4FAE74FB-AF61-4020-9B8C-6D6C44259D0F}">
      <dsp:nvSpPr>
        <dsp:cNvPr id="0" name=""/>
        <dsp:cNvSpPr/>
      </dsp:nvSpPr>
      <dsp:spPr>
        <a:xfrm>
          <a:off x="3907486" y="1444868"/>
          <a:ext cx="3252575" cy="1861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75211"/>
                <a:satOff val="-19995"/>
                <a:lumOff val="16955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275211"/>
                <a:satOff val="-19995"/>
                <a:lumOff val="169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2.	После таможенного оформления ТС- заказывать Транспорт для убытия в процедуре Реэкспорт. Не подвигаясь рискуя на простой. </a:t>
          </a:r>
          <a:endParaRPr lang="ru-RU" sz="1800" b="1" kern="1200" dirty="0"/>
        </a:p>
      </dsp:txBody>
      <dsp:txXfrm>
        <a:off x="3907486" y="1444868"/>
        <a:ext cx="3252575" cy="1861450"/>
      </dsp:txXfrm>
    </dsp:sp>
    <dsp:sp modelId="{F356E67A-B87D-4628-ADDE-A9FAEFB39818}">
      <dsp:nvSpPr>
        <dsp:cNvPr id="0" name=""/>
        <dsp:cNvSpPr/>
      </dsp:nvSpPr>
      <dsp:spPr>
        <a:xfrm>
          <a:off x="7470303" y="1444868"/>
          <a:ext cx="3221054" cy="1861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12817"/>
                <a:satOff val="-29992"/>
                <a:lumOff val="25432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412817"/>
                <a:satOff val="-29992"/>
                <a:lumOff val="2543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3.	Можно объединять несколько отправок в одну отправку при Реэкспорте.</a:t>
          </a:r>
          <a:endParaRPr lang="ru-RU" sz="1800" b="1" kern="1200" dirty="0"/>
        </a:p>
      </dsp:txBody>
      <dsp:txXfrm>
        <a:off x="7470303" y="1444868"/>
        <a:ext cx="3221054" cy="1861450"/>
      </dsp:txXfrm>
    </dsp:sp>
    <dsp:sp modelId="{5468C015-5CCC-4AD1-8731-6AFC2E3DB07F}">
      <dsp:nvSpPr>
        <dsp:cNvPr id="0" name=""/>
        <dsp:cNvSpPr/>
      </dsp:nvSpPr>
      <dsp:spPr>
        <a:xfrm>
          <a:off x="1394015" y="3638395"/>
          <a:ext cx="8536458" cy="1861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50423"/>
                <a:satOff val="-39989"/>
                <a:lumOff val="33909"/>
                <a:alphaOff val="0"/>
                <a:tint val="96000"/>
                <a:lumMod val="100000"/>
              </a:schemeClr>
            </a:gs>
            <a:gs pos="94000">
              <a:schemeClr val="accent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sng" kern="1200" dirty="0"/>
            <a:t>Такой подход позволит: </a:t>
          </a:r>
          <a:endParaRPr lang="ru-RU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избегать дополнительных расходов на простоях транспортных средств при Реэкспорте;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Соблюдать сроки плановых отгрузок;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Находить перевозчиков быстро и по самым низким тарифам;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Организовать весь спектр услуг на базе одной организации;</a:t>
          </a:r>
          <a:endParaRPr lang="ru-RU" sz="1800" b="1" kern="1200" dirty="0"/>
        </a:p>
      </dsp:txBody>
      <dsp:txXfrm>
        <a:off x="1394015" y="3638395"/>
        <a:ext cx="8536458" cy="1861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F02F2-0CE5-4A25-B345-49972E4F1A49}">
      <dsp:nvSpPr>
        <dsp:cNvPr id="0" name=""/>
        <dsp:cNvSpPr/>
      </dsp:nvSpPr>
      <dsp:spPr>
        <a:xfrm rot="5400000">
          <a:off x="-459568" y="459568"/>
          <a:ext cx="3063790" cy="214465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Распространенные нарушения по части маркирования продукции:</a:t>
          </a:r>
        </a:p>
      </dsp:txBody>
      <dsp:txXfrm rot="-5400000">
        <a:off x="1" y="1072327"/>
        <a:ext cx="2144653" cy="919137"/>
      </dsp:txXfrm>
    </dsp:sp>
    <dsp:sp modelId="{B9F6BC66-E660-4B6D-81E5-42221C335909}">
      <dsp:nvSpPr>
        <dsp:cNvPr id="0" name=""/>
        <dsp:cNvSpPr/>
      </dsp:nvSpPr>
      <dsp:spPr>
        <a:xfrm rot="5400000">
          <a:off x="5314821" y="-3164431"/>
          <a:ext cx="1992510" cy="8332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ru-RU" sz="2800" kern="12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полное отсутствие знаков ЕАС;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ru-RU" sz="2800" kern="12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маркировка нанесена на транспортную упаковку, на товаре — отсутствует;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ru-RU" sz="2800" kern="12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нелегальная маркировка.</a:t>
          </a:r>
          <a:endParaRPr lang="ru-RU" sz="2800" kern="1200" dirty="0"/>
        </a:p>
      </dsp:txBody>
      <dsp:txXfrm rot="-5400000">
        <a:off x="2144653" y="103003"/>
        <a:ext cx="8235580" cy="1797978"/>
      </dsp:txXfrm>
    </dsp:sp>
    <dsp:sp modelId="{AA7420CB-529F-4F20-AB9F-8F3012B33488}">
      <dsp:nvSpPr>
        <dsp:cNvPr id="0" name=""/>
        <dsp:cNvSpPr/>
      </dsp:nvSpPr>
      <dsp:spPr>
        <a:xfrm rot="5400000">
          <a:off x="-459568" y="3164658"/>
          <a:ext cx="3063790" cy="2144653"/>
        </a:xfrm>
        <a:prstGeom prst="chevron">
          <a:avLst/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1433403"/>
                <a:satOff val="1180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Чтобы нивелировать риски, участники ВЭД должны принимать меры:</a:t>
          </a:r>
        </a:p>
      </dsp:txBody>
      <dsp:txXfrm rot="-5400000">
        <a:off x="1" y="3777417"/>
        <a:ext cx="2144653" cy="919137"/>
      </dsp:txXfrm>
    </dsp:sp>
    <dsp:sp modelId="{3102B637-5107-4BFF-B707-554EB870E6F6}">
      <dsp:nvSpPr>
        <dsp:cNvPr id="0" name=""/>
        <dsp:cNvSpPr/>
      </dsp:nvSpPr>
      <dsp:spPr>
        <a:xfrm rot="5400000">
          <a:off x="5315344" y="-381285"/>
          <a:ext cx="1991463" cy="8332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ru-RU" sz="1900" kern="12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прописывать в контракте с иностранным продавцом обязательные требования нанесения маркировки в соответствии с техническим регламентом к данному товару;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ru-RU" sz="1900" kern="12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согласовать с органом по сертификации/таможенным представителем полноту сведений, которые указываются на этикетке;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ru-RU" sz="1900" kern="1200" dirty="0">
              <a:effectLst/>
              <a:latin typeface="Helvetica" panose="020B0604020202020204" pitchFamily="34" charset="0"/>
              <a:ea typeface="Times New Roman" panose="02020603050405020304" pitchFamily="18" charset="0"/>
            </a:rPr>
            <a:t>после окончательно подтверждения отправлять образец этикетки производителю для маркирования продукции перед отправкой.</a:t>
          </a:r>
          <a:endParaRPr lang="ru-RU" sz="1900" kern="1200" dirty="0"/>
        </a:p>
      </dsp:txBody>
      <dsp:txXfrm rot="-5400000">
        <a:off x="2144653" y="2886621"/>
        <a:ext cx="8235631" cy="1797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E8AB-280F-49DB-843C-40BCB7CD2B3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3A8F-D15A-4AD6-AEFF-F87C539B2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0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1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1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77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2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10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8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67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02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6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7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7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8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4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3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4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3A8F-D15A-4AD6-AEFF-F87C539B293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1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0AF3-A5BC-4F8F-9F4D-2BC08FDD7810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C29-5EBE-481E-BE1A-D38190E5F6D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2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8FBE-C329-4423-B59C-7DEA398046C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30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C369-E762-43D9-A73E-259734BB5C3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5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D668-C6D7-420B-854C-AE204D7D52A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66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68AA-4157-4C60-8E8B-8BFC82B4A867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2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2F10-DA4F-4886-BEDD-FD5008D9215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1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AD44-9660-4C1E-B0B3-7AA1B2975BCC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F874-7BEB-44F4-9616-C500E82C714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0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F1E-8FAD-4A98-AF7D-E860B8813184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4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D0A1-2806-4AA5-A92F-B9B45D397F7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2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33A9-F683-45D7-A982-33C226BB0163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8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7778-2E89-4343-917E-207BFA44EBA0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1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F11-73F3-475F-A94F-D76FEC5A2680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6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ECDC-7F72-4788-8636-5E77BAB0B44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7A64-BCDB-4982-B104-DDDA40178B60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3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7CC7-C93B-4546-8049-5686DB954E9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Таможенный аудит: основные ошибки участников ВЭД.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10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0.png"/><Relationship Id="rId10" Type="http://schemas.microsoft.com/office/2007/relationships/diagramDrawing" Target="../diagrams/drawing7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alta.ru/tamdoc/11sr0711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62" y="1318193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4400" dirty="0"/>
              <a:t>Темы для обсуждения: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598B5461-BC20-4F99-881F-73345C2D3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397601"/>
              </p:ext>
            </p:extLst>
          </p:nvPr>
        </p:nvGraphicFramePr>
        <p:xfrm>
          <a:off x="4801721" y="2097054"/>
          <a:ext cx="7041936" cy="471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57909ED9-6850-4AC3-98A6-167E9906A10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136" y="93196"/>
            <a:ext cx="2556516" cy="75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08DB80-3B31-43AA-8D3E-D3850850C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20" y="5072785"/>
            <a:ext cx="1285875" cy="1285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09F9F3-84EC-47F6-A1B3-9F246F8A3533}"/>
              </a:ext>
            </a:extLst>
          </p:cNvPr>
          <p:cNvSpPr txBox="1"/>
          <p:nvPr/>
        </p:nvSpPr>
        <p:spPr>
          <a:xfrm>
            <a:off x="2769326" y="0"/>
            <a:ext cx="9350464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«Реформирование системы таможенных органов в Южном Таможенном Управлении и изменения в таможенном законодательстве в 2020-2021 году, затрагивающие специфику оформления товаров для получателей/ отправителей в ДНР»</a:t>
            </a:r>
          </a:p>
        </p:txBody>
      </p:sp>
    </p:spTree>
    <p:extLst>
      <p:ext uri="{BB962C8B-B14F-4D97-AF65-F5344CB8AC3E}">
        <p14:creationId xmlns:p14="http://schemas.microsoft.com/office/powerpoint/2010/main" val="93669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561" y="612082"/>
            <a:ext cx="7673801" cy="108765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/>
            <a:sp3d extrusionH="57150">
              <a:bevelT w="38100" h="38100"/>
            </a:sp3d>
          </a:bodyPr>
          <a:lstStyle/>
          <a:p>
            <a:r>
              <a:rPr lang="en-US" sz="4800" b="1" dirty="0" err="1"/>
              <a:t>Таможенные</a:t>
            </a:r>
            <a:r>
              <a:rPr lang="en-US" sz="4800" b="1" dirty="0"/>
              <a:t> </a:t>
            </a:r>
            <a:r>
              <a:rPr lang="en-US" sz="4800" b="1" dirty="0" err="1"/>
              <a:t>процедуры</a:t>
            </a:r>
            <a:endParaRPr lang="en-US" sz="4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39934"/>
              </p:ext>
            </p:extLst>
          </p:nvPr>
        </p:nvGraphicFramePr>
        <p:xfrm>
          <a:off x="783646" y="1769543"/>
          <a:ext cx="9915776" cy="534384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05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72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Выпуск для внутреннего  потребления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Экспорт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0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Таможенный  транзит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r>
                        <a:rPr lang="ru-RU" sz="20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Таможенный склад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Переработка на таможенной территории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Переработка вне таможенной территории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Переработка для внутреннего потребления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Временный ввоз (допуск)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Временный вывоз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243" marR="81122" marT="81122" marB="8112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000" b="1" u="non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Реимпорт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0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Реэкспорт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Беспошлинная торговля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Уничтожение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Отказ в пользу государства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Свободная таможенная зона 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Свободный</a:t>
                      </a: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склад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таможенная процедура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charset="0"/>
                        <a:buChar char="►"/>
                        <a:tabLst/>
                      </a:pPr>
                      <a:endParaRPr lang="ru-RU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243" marR="81122" marT="81122" marB="81122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Google Shape;64;p13">
            <a:extLst>
              <a:ext uri="{FF2B5EF4-FFF2-40B4-BE49-F238E27FC236}">
                <a16:creationId xmlns:a16="http://schemas.microsoft.com/office/drawing/2014/main" id="{EF04C70C-85D7-4AC2-9A19-F76FF77E1CB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58" y="32819"/>
            <a:ext cx="2556516" cy="75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4400" dirty="0"/>
              <a:t>Заявление сведений в декларации на товары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9FF0EFD7-7C90-4D53-9DE3-452705EFA0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5665" y="735291"/>
          <a:ext cx="7705803" cy="55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B2F5442E-BB51-42F5-BBCC-4634143BF59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986" y="246468"/>
            <a:ext cx="2556516" cy="7545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CEF88EB-CB8B-46B9-AD42-DFF65DC5A09E}"/>
              </a:ext>
            </a:extLst>
          </p:cNvPr>
          <p:cNvGrpSpPr/>
          <p:nvPr/>
        </p:nvGrpSpPr>
        <p:grpSpPr>
          <a:xfrm>
            <a:off x="4486198" y="0"/>
            <a:ext cx="7705803" cy="842400"/>
            <a:chOff x="0" y="1045840"/>
            <a:chExt cx="7041936" cy="84240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B522CB45-34ED-477E-B72C-2D0EABD8F645}"/>
                </a:ext>
              </a:extLst>
            </p:cNvPr>
            <p:cNvSpPr/>
            <p:nvPr/>
          </p:nvSpPr>
          <p:spPr>
            <a:xfrm>
              <a:off x="0" y="1045840"/>
              <a:ext cx="7041936" cy="8424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41071"/>
                <a:satOff val="3550"/>
                <a:lumOff val="3284"/>
                <a:alphaOff val="0"/>
              </a:schemeClr>
            </a:fillRef>
            <a:effectRef idx="2">
              <a:schemeClr val="accent2">
                <a:hueOff val="-741071"/>
                <a:satOff val="3550"/>
                <a:lumOff val="32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: скругленные углы 4">
              <a:extLst>
                <a:ext uri="{FF2B5EF4-FFF2-40B4-BE49-F238E27FC236}">
                  <a16:creationId xmlns:a16="http://schemas.microsoft.com/office/drawing/2014/main" id="{D4C1330A-E87B-4DFE-8E1E-9AEF884A36E0}"/>
                </a:ext>
              </a:extLst>
            </p:cNvPr>
            <p:cNvSpPr txBox="1"/>
            <p:nvPr/>
          </p:nvSpPr>
          <p:spPr>
            <a:xfrm>
              <a:off x="41123" y="1086963"/>
              <a:ext cx="6959690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ru-RU" b="1" dirty="0"/>
                <a:t>Порядок применения таможенных процедур реэкспорт / таможенный склад, основные особенности, условия применения.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17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4400"/>
              <a:t>Реэкспорт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869DC8A2-03F9-486C-B508-8D79A60F0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6847" y="944563"/>
          <a:ext cx="6656769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018C598B-B593-4A86-B4E5-4E5DF2EB77F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3566" y="392216"/>
            <a:ext cx="2556516" cy="75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91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160" y="150626"/>
            <a:ext cx="2523097" cy="685800"/>
          </a:xfrm>
        </p:spPr>
        <p:txBody>
          <a:bodyPr>
            <a:normAutofit/>
          </a:bodyPr>
          <a:lstStyle/>
          <a:p>
            <a:r>
              <a:rPr lang="ru-RU" dirty="0"/>
              <a:t>Реэкспорт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219200" y="4774786"/>
            <a:ext cx="49530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1295400" y="2336386"/>
            <a:ext cx="487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25601" y="2671348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ru-RU" sz="1200" dirty="0"/>
              <a:t>Освобождение от уплаты вывозных таможенных пошлин</a:t>
            </a:r>
            <a:endParaRPr lang="ru-RU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40635" y="4938298"/>
            <a:ext cx="25209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►"/>
            </a:pPr>
            <a:r>
              <a:rPr lang="ru-RU" sz="1200" dirty="0"/>
              <a:t>Освобождение от уплаты вывозных таможенных пошлин</a:t>
            </a:r>
          </a:p>
          <a:p>
            <a:pPr marL="228600" indent="-228600" algn="l">
              <a:buClr>
                <a:schemeClr val="accent2"/>
              </a:buClr>
              <a:buFont typeface="Arial" charset="0"/>
              <a:buChar char="►"/>
            </a:pPr>
            <a:r>
              <a:rPr lang="ru-RU" sz="1200" dirty="0"/>
              <a:t>Возврат таможенных пошлин, налогов, уплаченных при ввозе</a:t>
            </a:r>
            <a:endParaRPr lang="ru-RU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6172200" y="2336386"/>
            <a:ext cx="0" cy="236220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6172200" y="4774786"/>
            <a:ext cx="0" cy="152400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953000" y="3479386"/>
            <a:ext cx="0" cy="1241425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1295400" y="3479386"/>
            <a:ext cx="3657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1219200" y="6298786"/>
            <a:ext cx="4953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892800" y="2677699"/>
            <a:ext cx="1752600" cy="10668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8000">
                <a:schemeClr val="accent2">
                  <a:hueOff val="0"/>
                  <a:satOff val="0"/>
                  <a:lumOff val="0"/>
                  <a:alphaOff val="0"/>
                  <a:shade val="94000"/>
                  <a:lumMod val="94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 b="1" dirty="0">
                <a:solidFill>
                  <a:srgbClr val="FF0000"/>
                </a:solidFill>
              </a:rPr>
              <a:t>Таможенный склад, </a:t>
            </a:r>
            <a:r>
              <a:rPr lang="ru-RU" sz="1200" b="1" dirty="0"/>
              <a:t>временный ввоз, переработка на таможенной территории</a:t>
            </a:r>
            <a:endParaRPr lang="ru-RU" b="1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892800" y="5087524"/>
            <a:ext cx="1727200" cy="735013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8000">
                <a:schemeClr val="accent2">
                  <a:hueOff val="0"/>
                  <a:satOff val="0"/>
                  <a:lumOff val="0"/>
                  <a:alphaOff val="0"/>
                  <a:shade val="94000"/>
                  <a:lumMod val="94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 b="1" dirty="0"/>
              <a:t>Выпуск для внутреннего потребления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162658" y="4137663"/>
            <a:ext cx="2440352" cy="44326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8000">
                <a:schemeClr val="accent2">
                  <a:hueOff val="0"/>
                  <a:satOff val="0"/>
                  <a:lumOff val="0"/>
                  <a:alphaOff val="0"/>
                  <a:shade val="94000"/>
                  <a:lumMod val="94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 b="1" dirty="0"/>
              <a:t>Таможенная процедура не заявлялась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167626" y="286974"/>
            <a:ext cx="5452024" cy="132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►"/>
            </a:pPr>
            <a:r>
              <a:rPr lang="ru-RU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Нет ДТ закрывающая импортный Контракт</a:t>
            </a:r>
          </a:p>
          <a:p>
            <a:pPr marL="177800" indent="-177800" algn="l">
              <a:buClr>
                <a:schemeClr val="accent2"/>
              </a:buClr>
              <a:buFont typeface="Arial" charset="0"/>
              <a:buChar char="►"/>
            </a:pPr>
            <a:r>
              <a:rPr lang="ru-RU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Требует согласования с Банком по импортного контракту</a:t>
            </a:r>
          </a:p>
          <a:p>
            <a:pPr marL="177800" indent="-177800" algn="l">
              <a:buClr>
                <a:schemeClr val="accent2"/>
              </a:buClr>
              <a:buFont typeface="Arial" charset="0"/>
              <a:buChar char="►"/>
            </a:pPr>
            <a:r>
              <a:rPr lang="ru-RU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Риск нарушения валютного законодательства</a:t>
            </a:r>
          </a:p>
          <a:p>
            <a:pPr marL="177800" indent="-177800" algn="l">
              <a:buClr>
                <a:schemeClr val="accent2"/>
              </a:buClr>
              <a:buFont typeface="Arial" charset="0"/>
              <a:buChar char="►"/>
            </a:pPr>
            <a:r>
              <a:rPr lang="ru-RU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Риск для отправителя </a:t>
            </a:r>
          </a:p>
          <a:p>
            <a:pPr marL="177800" indent="-177800" algn="l">
              <a:buClr>
                <a:schemeClr val="accent2"/>
              </a:buClr>
              <a:buFont typeface="Arial" charset="0"/>
              <a:buChar char="►"/>
            </a:pPr>
            <a:r>
              <a:rPr lang="ru-RU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Невозможно вернуть товар по рекламации</a:t>
            </a:r>
          </a:p>
        </p:txBody>
      </p:sp>
      <p:sp>
        <p:nvSpPr>
          <p:cNvPr id="20" name="AutoShape 16"/>
          <p:cNvSpPr>
            <a:spLocks/>
          </p:cNvSpPr>
          <p:nvPr/>
        </p:nvSpPr>
        <p:spPr bwMode="auto">
          <a:xfrm>
            <a:off x="7810500" y="2958686"/>
            <a:ext cx="228600" cy="3263900"/>
          </a:xfrm>
          <a:prstGeom prst="leftBrace">
            <a:avLst>
              <a:gd name="adj1" fmla="val 118981"/>
              <a:gd name="adj2" fmla="val 7325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921000" y="1589468"/>
            <a:ext cx="2032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 i="1" dirty="0"/>
              <a:t>Территория иностранного государства</a:t>
            </a:r>
            <a:endParaRPr lang="ru-RU" dirty="0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466321" y="1593437"/>
            <a:ext cx="26400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 i="1" dirty="0"/>
              <a:t>Таможенная территория ТС</a:t>
            </a:r>
            <a:endParaRPr lang="ru-RU" dirty="0"/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0889546E-5147-45EB-9D33-AA8304248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341" y="3211927"/>
            <a:ext cx="1170737" cy="61111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8000">
                <a:schemeClr val="accent2">
                  <a:hueOff val="0"/>
                  <a:satOff val="0"/>
                  <a:lumOff val="0"/>
                  <a:alphaOff val="0"/>
                  <a:shade val="94000"/>
                  <a:lumMod val="94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sz="1400" dirty="0"/>
              <a:t>Реэкспорт:</a:t>
            </a:r>
          </a:p>
          <a:p>
            <a:pPr algn="l">
              <a:spcBef>
                <a:spcPts val="600"/>
              </a:spcBef>
            </a:pPr>
            <a:r>
              <a:rPr lang="ru-RU" sz="1400" dirty="0"/>
              <a:t> 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ДТ (ЭК31)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CA355D3-3C3C-477C-88C2-B5B1D211F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790" y="3204912"/>
            <a:ext cx="223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►"/>
            </a:pPr>
            <a:r>
              <a:rPr lang="ru-RU" sz="1200" dirty="0"/>
              <a:t>Товары на день пересечения границы не соответствовали условиям сделки по количеству, качеству, описанию и упаковке</a:t>
            </a:r>
          </a:p>
          <a:p>
            <a:pPr marL="177800" indent="-177800" algn="l">
              <a:buClr>
                <a:schemeClr val="accent2"/>
              </a:buClr>
              <a:buFont typeface="Arial" charset="0"/>
              <a:buChar char="►"/>
            </a:pPr>
            <a:r>
              <a:rPr lang="ru-RU" sz="1200" dirty="0"/>
              <a:t>По этой причине возвращаются поставщику</a:t>
            </a:r>
          </a:p>
          <a:p>
            <a:pPr marL="177800" indent="-177800" algn="l">
              <a:buClr>
                <a:schemeClr val="accent2"/>
              </a:buClr>
              <a:buFont typeface="Arial" charset="0"/>
              <a:buChar char="►"/>
            </a:pPr>
            <a:r>
              <a:rPr lang="ru-RU" sz="1200" dirty="0"/>
              <a:t>Не использовались и не ремонтировались</a:t>
            </a:r>
          </a:p>
          <a:p>
            <a:pPr marL="177800" indent="-177800" algn="l">
              <a:buClr>
                <a:schemeClr val="accent2"/>
              </a:buClr>
              <a:buFont typeface="Arial" charset="0"/>
              <a:buChar char="►"/>
            </a:pPr>
            <a:r>
              <a:rPr lang="ru-RU" sz="1200" dirty="0"/>
              <a:t>Могут быть идентифицированы таможенными органами</a:t>
            </a:r>
          </a:p>
          <a:p>
            <a:pPr marL="177800" indent="-177800" algn="l">
              <a:buClr>
                <a:schemeClr val="accent2"/>
              </a:buClr>
              <a:buFont typeface="Arial" charset="0"/>
              <a:buChar char="►"/>
            </a:pPr>
            <a:r>
              <a:rPr lang="ru-RU" sz="1200" dirty="0"/>
              <a:t>Вывозятся в течение 1 года со дня выпуска для свободного обращения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39F1362-D193-43EB-AD32-10444DA9DF93}"/>
              </a:ext>
            </a:extLst>
          </p:cNvPr>
          <p:cNvSpPr/>
          <p:nvPr/>
        </p:nvSpPr>
        <p:spPr>
          <a:xfrm>
            <a:off x="897622" y="2583809"/>
            <a:ext cx="4952995" cy="2354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E0A6837F-A10E-4EBD-9B1C-9D3688A0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7" y="39552"/>
            <a:ext cx="474533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600" i="1" dirty="0"/>
              <a:t>Риски не использовать Таможенный склад</a:t>
            </a:r>
            <a:endParaRPr lang="ru-RU" sz="2400" dirty="0"/>
          </a:p>
        </p:txBody>
      </p:sp>
      <p:pic>
        <p:nvPicPr>
          <p:cNvPr id="27" name="Google Shape;64;p13">
            <a:extLst>
              <a:ext uri="{FF2B5EF4-FFF2-40B4-BE49-F238E27FC236}">
                <a16:creationId xmlns:a16="http://schemas.microsoft.com/office/drawing/2014/main" id="{14350595-265A-472E-A6EC-34AD4BEEE9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72" y="181074"/>
            <a:ext cx="1741904" cy="542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0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 animBg="1"/>
      <p:bldP spid="17" grpId="0" animBg="1"/>
      <p:bldP spid="19" grpId="0"/>
      <p:bldP spid="20" grpId="0" animBg="1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>
            <a:extLst>
              <a:ext uri="{FF2B5EF4-FFF2-40B4-BE49-F238E27FC236}">
                <a16:creationId xmlns:a16="http://schemas.microsoft.com/office/drawing/2014/main" id="{54A69357-75D1-4C7F-81E6-F57E9055D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07" r="4584" b="-2"/>
          <a:stretch/>
        </p:blipFill>
        <p:spPr>
          <a:xfrm>
            <a:off x="6653588" y="-8467"/>
            <a:ext cx="5535236" cy="6866467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204" y="979990"/>
            <a:ext cx="5206231" cy="1320800"/>
          </a:xfrm>
        </p:spPr>
        <p:txBody>
          <a:bodyPr>
            <a:normAutofit/>
          </a:bodyPr>
          <a:lstStyle/>
          <a:p>
            <a:r>
              <a:rPr lang="ru-RU" dirty="0"/>
              <a:t>Валютный контроль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1845844"/>
            <a:ext cx="7042858" cy="49379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Таможенные органы являются агентами валютного контроля в части внешнеэкономических операций с товарами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Валютный контроль внешнеэкономических сделок с товарами осуществляется путем взаимодействия таможенных органов и банков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Документы валютного контроля:</a:t>
            </a:r>
          </a:p>
          <a:p>
            <a:pPr lvl="1">
              <a:lnSpc>
                <a:spcPct val="90000"/>
              </a:lnSpc>
            </a:pPr>
            <a:r>
              <a:rPr lang="ru-RU" sz="2400" dirty="0"/>
              <a:t>Паспорт сделки - УНК</a:t>
            </a:r>
          </a:p>
          <a:p>
            <a:pPr lvl="1">
              <a:lnSpc>
                <a:spcPct val="90000"/>
              </a:lnSpc>
            </a:pPr>
            <a:r>
              <a:rPr lang="ru-RU" sz="2400" dirty="0"/>
              <a:t>Ведомость банковского контроля </a:t>
            </a:r>
          </a:p>
          <a:p>
            <a:pPr lvl="1">
              <a:lnSpc>
                <a:spcPct val="90000"/>
              </a:lnSpc>
            </a:pPr>
            <a:r>
              <a:rPr lang="ru-RU" sz="2400" dirty="0"/>
              <a:t>Справка о подтверждающих документах</a:t>
            </a:r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9FB0CD04-F11C-457F-8590-99170CD5B1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54" y="74251"/>
            <a:ext cx="2556516" cy="75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99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ru-RU" dirty="0"/>
              <a:t>Таможенный склад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4881" y="175491"/>
            <a:ext cx="7377541" cy="6682509"/>
          </a:xfrm>
        </p:spPr>
        <p:txBody>
          <a:bodyPr anchor="ctr">
            <a:normAutofit/>
          </a:bodyPr>
          <a:lstStyle/>
          <a:p>
            <a:pPr marL="177800" indent="-177800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Таможенная процедура, при которой ввезенные иностранные товары и товары, предназначенные для вывоза, хранятся под таможенным контролем на таможенном складе: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Без уплаты таможенных пошлин, налогов и 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Без применения к товарам запретов и ограничений экономического характера</a:t>
            </a:r>
          </a:p>
          <a:p>
            <a:pPr marL="177800" indent="-177800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Срок хранения: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Предельный – 3 года 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Для товаров, имеющих ограниченные сроки годности -180 дней до истечения срока годности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Для товаров, подвергающихся быстрой порче - иные сроки</a:t>
            </a:r>
          </a:p>
          <a:p>
            <a:pPr marL="177800" indent="-177800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Основные допустимые операции: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Операции для обеспечения сохранности товаров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Переупаковка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Простые сборочные операции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Операции для подготовки товаров к продаже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Операции для улучшения товарных свойств</a:t>
            </a:r>
          </a:p>
          <a:p>
            <a:pPr marL="800100" lvl="2" indent="-228600">
              <a:lnSpc>
                <a:spcPct val="90000"/>
              </a:lnSpc>
            </a:pPr>
            <a:r>
              <a:rPr lang="ru-RU" sz="1600" dirty="0"/>
              <a:t>Дробление товарных партий</a:t>
            </a:r>
          </a:p>
          <a:p>
            <a:pPr marL="177800" indent="-177800">
              <a:lnSpc>
                <a:spcPct val="90000"/>
              </a:lnSpc>
            </a:pPr>
            <a:r>
              <a:rPr lang="ru-RU" sz="1600" b="1" u="sng" dirty="0">
                <a:solidFill>
                  <a:schemeClr val="tx1">
                    <a:lumMod val="95000"/>
                  </a:schemeClr>
                </a:solidFill>
              </a:rPr>
              <a:t>Допускается отчуждение товаров, передача в отношении них прав владения, пользования или распоряжения </a:t>
            </a:r>
            <a:r>
              <a:rPr lang="ru-RU" sz="1600" dirty="0"/>
              <a:t>при условии предварительного уведомления таможенного органа</a:t>
            </a:r>
          </a:p>
        </p:txBody>
      </p:sp>
      <p:pic>
        <p:nvPicPr>
          <p:cNvPr id="10" name="Google Shape;64;p13">
            <a:extLst>
              <a:ext uri="{FF2B5EF4-FFF2-40B4-BE49-F238E27FC236}">
                <a16:creationId xmlns:a16="http://schemas.microsoft.com/office/drawing/2014/main" id="{DCA187CF-C5A2-429D-B8B6-7BF287CC33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80" y="175491"/>
            <a:ext cx="2556516" cy="75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46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72" y="609600"/>
            <a:ext cx="7444047" cy="533400"/>
          </a:xfrm>
        </p:spPr>
        <p:txBody>
          <a:bodyPr>
            <a:normAutofit fontScale="90000"/>
          </a:bodyPr>
          <a:lstStyle/>
          <a:p>
            <a:r>
              <a:rPr lang="ru-RU" dirty="0"/>
              <a:t>Таможенный склад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17473" y="1421641"/>
            <a:ext cx="2628900" cy="48021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400" b="1" dirty="0"/>
              <a:t>Таможенный склад: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/>
              <a:t>Заявляется ДТ (ИМ70)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/>
              <a:t>Товар размешается в ТС</a:t>
            </a:r>
            <a:endParaRPr lang="ru-RU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088573" y="4779203"/>
            <a:ext cx="4800600" cy="0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55636" y="2256666"/>
            <a:ext cx="5029200" cy="0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14736" y="1270828"/>
            <a:ext cx="21717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ru-RU" sz="1200" b="1" dirty="0"/>
              <a:t>Товары ТС,   предназначенные для вывоза</a:t>
            </a:r>
            <a:endParaRPr lang="ru-RU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78355" y="4361620"/>
            <a:ext cx="1828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200" b="1" dirty="0"/>
              <a:t>Иностранные товары</a:t>
            </a:r>
            <a:endParaRPr lang="ru-RU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214736" y="2332866"/>
            <a:ext cx="2400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ru-RU" sz="1200" b="1" dirty="0"/>
              <a:t>Иностранные товары, помещенные под  другие таможенные процедуры и предназначенные для вывоза</a:t>
            </a:r>
            <a:endParaRPr lang="ru-RU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889173" y="4779203"/>
            <a:ext cx="3429000" cy="0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6889173" y="3979103"/>
            <a:ext cx="0" cy="800100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067936" y="4002916"/>
            <a:ext cx="4800600" cy="0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2067936" y="2256666"/>
            <a:ext cx="3200400" cy="0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870246" y="4437891"/>
            <a:ext cx="2124075" cy="68421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 dirty="0"/>
              <a:t>Выпуск для внутреннего потребления, другие таможенные процедуры</a:t>
            </a:r>
            <a:endParaRPr lang="ru-RU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231572" y="3750502"/>
            <a:ext cx="1170737" cy="61111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8000">
                <a:schemeClr val="accent2">
                  <a:hueOff val="0"/>
                  <a:satOff val="0"/>
                  <a:lumOff val="0"/>
                  <a:alphaOff val="0"/>
                  <a:shade val="94000"/>
                  <a:lumMod val="94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sz="1400" dirty="0"/>
              <a:t>Реэкспорт:</a:t>
            </a:r>
          </a:p>
          <a:p>
            <a:pPr algn="l">
              <a:spcBef>
                <a:spcPts val="600"/>
              </a:spcBef>
            </a:pPr>
            <a:r>
              <a:rPr lang="ru-RU" sz="1400" dirty="0"/>
              <a:t> 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ДТ (ЭК31)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692866" y="4436303"/>
            <a:ext cx="2057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 dirty="0"/>
              <a:t>Освобождение от уплаты ввозных таможенных пошлин, налогов</a:t>
            </a:r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674361" y="1421641"/>
            <a:ext cx="0" cy="47053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331836" y="2939291"/>
            <a:ext cx="1517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dirty="0"/>
              <a:t>Предельный срок хранения - 3 года</a:t>
            </a:r>
          </a:p>
        </p:txBody>
      </p:sp>
      <p:pic>
        <p:nvPicPr>
          <p:cNvPr id="22" name="Google Shape;64;p13">
            <a:extLst>
              <a:ext uri="{FF2B5EF4-FFF2-40B4-BE49-F238E27FC236}">
                <a16:creationId xmlns:a16="http://schemas.microsoft.com/office/drawing/2014/main" id="{D73D7F53-378F-420B-82B6-9ECFCCC17C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53" y="267068"/>
            <a:ext cx="2556516" cy="75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0980" y="123302"/>
            <a:ext cx="4798423" cy="533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/>
              <a:t>Таможенный</a:t>
            </a:r>
            <a:r>
              <a:rPr lang="ru-RU" sz="2800" b="1" dirty="0"/>
              <a:t> </a:t>
            </a:r>
            <a:r>
              <a:rPr lang="ru-RU" sz="3200" b="1" dirty="0"/>
              <a:t>склад-распределительных</a:t>
            </a:r>
            <a:r>
              <a:rPr lang="ru-RU" sz="2800" b="1" dirty="0"/>
              <a:t> центр ООО «ВЭД Юг ТЛТ»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2" name="Google Shape;64;p13">
            <a:extLst>
              <a:ext uri="{FF2B5EF4-FFF2-40B4-BE49-F238E27FC236}">
                <a16:creationId xmlns:a16="http://schemas.microsoft.com/office/drawing/2014/main" id="{D73D7F53-378F-420B-82B6-9ECFCCC17C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88" y="663284"/>
            <a:ext cx="2556516" cy="75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BF75B6-4355-4708-8531-DA7DA6414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09" y="492965"/>
            <a:ext cx="2829171" cy="18775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ED2CF0-3689-465B-87C7-191976887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334" y="796247"/>
            <a:ext cx="6507517" cy="6121535"/>
          </a:xfrm>
          <a:prstGeom prst="rect">
            <a:avLst/>
          </a:prstGeom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396404F-1140-456F-8A8B-9AAB0A996545}"/>
              </a:ext>
            </a:extLst>
          </p:cNvPr>
          <p:cNvCxnSpPr>
            <a:cxnSpLocks/>
          </p:cNvCxnSpPr>
          <p:nvPr/>
        </p:nvCxnSpPr>
        <p:spPr>
          <a:xfrm flipH="1">
            <a:off x="1970383" y="2441542"/>
            <a:ext cx="3176652" cy="28270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3CBBA511-B2C5-42F2-884D-98EAA8012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489544"/>
              </p:ext>
            </p:extLst>
          </p:nvPr>
        </p:nvGraphicFramePr>
        <p:xfrm>
          <a:off x="5985422" y="1663430"/>
          <a:ext cx="6135241" cy="4931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764A9FB-9185-4EE3-8E87-B242FC4D408F}"/>
              </a:ext>
            </a:extLst>
          </p:cNvPr>
          <p:cNvGrpSpPr/>
          <p:nvPr/>
        </p:nvGrpSpPr>
        <p:grpSpPr>
          <a:xfrm>
            <a:off x="1" y="26183"/>
            <a:ext cx="6950980" cy="533401"/>
            <a:chOff x="0" y="2372800"/>
            <a:chExt cx="7041936" cy="709458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5209732-590A-4C0B-9DB4-60C9D0B267CC}"/>
                </a:ext>
              </a:extLst>
            </p:cNvPr>
            <p:cNvSpPr/>
            <p:nvPr/>
          </p:nvSpPr>
          <p:spPr>
            <a:xfrm>
              <a:off x="0" y="2372800"/>
              <a:ext cx="7041936" cy="70945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778572"/>
                <a:satOff val="8520"/>
                <a:lumOff val="7882"/>
                <a:alphaOff val="0"/>
              </a:schemeClr>
            </a:fillRef>
            <a:effectRef idx="2">
              <a:schemeClr val="accent2">
                <a:hueOff val="-1778572"/>
                <a:satOff val="8520"/>
                <a:lumOff val="7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Прямоугольник: скругленные углы 4">
              <a:extLst>
                <a:ext uri="{FF2B5EF4-FFF2-40B4-BE49-F238E27FC236}">
                  <a16:creationId xmlns:a16="http://schemas.microsoft.com/office/drawing/2014/main" id="{CDE27CBB-A4DE-4C05-9FE3-381C089D0853}"/>
                </a:ext>
              </a:extLst>
            </p:cNvPr>
            <p:cNvSpPr txBox="1"/>
            <p:nvPr/>
          </p:nvSpPr>
          <p:spPr>
            <a:xfrm>
              <a:off x="34633" y="2407433"/>
              <a:ext cx="6972670" cy="640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  <a:sp3d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chemeClr val="tx1"/>
                  </a:solidFill>
                </a:rPr>
                <a:t>Рекомендации по использованию распределительного склада в отношении товаров ДНР экспортируемых в дальнее зарубежье.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8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BF75B6-4355-4708-8531-DA7DA6414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9" r="5985" b="2"/>
          <a:stretch/>
        </p:blipFill>
        <p:spPr>
          <a:xfrm>
            <a:off x="5834784" y="0"/>
            <a:ext cx="4190926" cy="3926474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ED2CF0-3689-465B-87C7-191976887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65" r="-2" b="-2"/>
          <a:stretch/>
        </p:blipFill>
        <p:spPr>
          <a:xfrm>
            <a:off x="5084064" y="499715"/>
            <a:ext cx="7107936" cy="5997864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D4044-9F30-4399-AF34-964E12472676}"/>
              </a:ext>
            </a:extLst>
          </p:cNvPr>
          <p:cNvSpPr txBox="1"/>
          <p:nvPr/>
        </p:nvSpPr>
        <p:spPr>
          <a:xfrm>
            <a:off x="448731" y="85345"/>
            <a:ext cx="5975641" cy="637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ООО «ВЭД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Юг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ТЛТ»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Терминал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территории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которого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функционирует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одновременно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Таможенный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с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кодом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прибытия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ЗТК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(</a:t>
            </a:r>
            <a:r>
              <a:rPr lang="ru-RU" sz="20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ОТО и ТК №3 т/п Азовский (10313013)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Склад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Временного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Хранения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(СВХ);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Таможенный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Склад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территории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прилегающей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площадке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к СВХ).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Адрес: 346882, Ростовская обл., г. Батайск,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ш. Самарское, д. 21А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Google Shape;64;p13">
            <a:extLst>
              <a:ext uri="{FF2B5EF4-FFF2-40B4-BE49-F238E27FC236}">
                <a16:creationId xmlns:a16="http://schemas.microsoft.com/office/drawing/2014/main" id="{D73D7F53-378F-420B-82B6-9ECFCCC17C66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625522" y="6000399"/>
            <a:ext cx="2117747" cy="751485"/>
          </a:xfrm>
          <a:prstGeom prst="rect">
            <a:avLst/>
          </a:prstGeom>
          <a:noFill/>
        </p:spPr>
      </p:pic>
      <p:sp>
        <p:nvSpPr>
          <p:cNvPr id="7" name="Звезда: 7 точек 6">
            <a:extLst>
              <a:ext uri="{FF2B5EF4-FFF2-40B4-BE49-F238E27FC236}">
                <a16:creationId xmlns:a16="http://schemas.microsoft.com/office/drawing/2014/main" id="{3DAF5ABE-0F1C-4F49-BF6E-5ACAE270BB30}"/>
              </a:ext>
            </a:extLst>
          </p:cNvPr>
          <p:cNvSpPr/>
          <p:nvPr/>
        </p:nvSpPr>
        <p:spPr>
          <a:xfrm>
            <a:off x="7367075" y="4601184"/>
            <a:ext cx="272375" cy="175097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Google Shape;64;p13">
            <a:extLst>
              <a:ext uri="{FF2B5EF4-FFF2-40B4-BE49-F238E27FC236}">
                <a16:creationId xmlns:a16="http://schemas.microsoft.com/office/drawing/2014/main" id="{D73D7F53-378F-420B-82B6-9ECFCCC17C66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380774" y="6237514"/>
            <a:ext cx="1781030" cy="514370"/>
          </a:xfrm>
          <a:prstGeom prst="rect">
            <a:avLst/>
          </a:prstGeom>
          <a:noFill/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8FD6822-E26A-4857-8EDD-D9186E4A4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810541"/>
              </p:ext>
            </p:extLst>
          </p:nvPr>
        </p:nvGraphicFramePr>
        <p:xfrm>
          <a:off x="198680" y="994856"/>
          <a:ext cx="11186184" cy="586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719A165-190B-4340-B603-E89A78EDF613}"/>
              </a:ext>
            </a:extLst>
          </p:cNvPr>
          <p:cNvGrpSpPr/>
          <p:nvPr/>
        </p:nvGrpSpPr>
        <p:grpSpPr>
          <a:xfrm>
            <a:off x="525294" y="106116"/>
            <a:ext cx="10671242" cy="709458"/>
            <a:chOff x="0" y="2372800"/>
            <a:chExt cx="7041936" cy="709458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4EB4068-7BB5-4FFE-BDF8-DA3A1CD79C0A}"/>
                </a:ext>
              </a:extLst>
            </p:cNvPr>
            <p:cNvSpPr/>
            <p:nvPr/>
          </p:nvSpPr>
          <p:spPr>
            <a:xfrm>
              <a:off x="0" y="2372800"/>
              <a:ext cx="7041936" cy="70945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778572"/>
                <a:satOff val="8520"/>
                <a:lumOff val="7882"/>
                <a:alphaOff val="0"/>
              </a:schemeClr>
            </a:fillRef>
            <a:effectRef idx="2">
              <a:schemeClr val="accent2">
                <a:hueOff val="-1778572"/>
                <a:satOff val="8520"/>
                <a:lumOff val="7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: скругленные углы 4">
              <a:extLst>
                <a:ext uri="{FF2B5EF4-FFF2-40B4-BE49-F238E27FC236}">
                  <a16:creationId xmlns:a16="http://schemas.microsoft.com/office/drawing/2014/main" id="{2D3FF103-01DC-4F86-B4EB-999F8B15E6FB}"/>
                </a:ext>
              </a:extLst>
            </p:cNvPr>
            <p:cNvSpPr txBox="1"/>
            <p:nvPr/>
          </p:nvSpPr>
          <p:spPr>
            <a:xfrm>
              <a:off x="34633" y="2407433"/>
              <a:ext cx="6972670" cy="640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  <a:sp3d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</a:rPr>
                <a:t>Рекомендации по использованию </a:t>
              </a:r>
              <a:r>
                <a:rPr lang="ru-RU" sz="2000" b="1" u="sng" kern="1200" dirty="0">
                  <a:solidFill>
                    <a:schemeClr val="tx1"/>
                  </a:solidFill>
                </a:rPr>
                <a:t>распределительного склада </a:t>
              </a:r>
              <a:r>
                <a:rPr lang="ru-RU" sz="2000" b="1" kern="1200" dirty="0">
                  <a:solidFill>
                    <a:schemeClr val="tx1"/>
                  </a:solidFill>
                </a:rPr>
                <a:t>в отношении товаров ДНР экспортируемых в дальнее зарубежье.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30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2A40A2-0B6A-4C9E-8E4F-D02B336F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2100"/>
            <a:ext cx="10270066" cy="22336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0" i="0" dirty="0">
                <a:effectLst/>
              </a:rPr>
              <a:t>В результате реформирования системы таможенных органов декларационный массив </a:t>
            </a:r>
            <a:r>
              <a:rPr lang="ru-RU" sz="2400" b="1" i="0" u="sng" dirty="0">
                <a:effectLst/>
              </a:rPr>
              <a:t>Ю</a:t>
            </a:r>
            <a:r>
              <a:rPr lang="en-US" sz="2400" b="1" i="0" u="sng" dirty="0">
                <a:effectLst/>
              </a:rPr>
              <a:t>га России  </a:t>
            </a:r>
            <a:r>
              <a:rPr lang="en-US" sz="2400" b="0" i="0" dirty="0">
                <a:effectLst/>
              </a:rPr>
              <a:t>с </a:t>
            </a:r>
            <a:r>
              <a:rPr lang="en-US" sz="2400" b="0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15 сентября 2020 г. </a:t>
            </a:r>
            <a:r>
              <a:rPr lang="en-US" sz="2400" b="0" i="0" dirty="0">
                <a:effectLst/>
              </a:rPr>
              <a:t>сконцентрирован в двух центрах электронного декларирования – </a:t>
            </a:r>
            <a:br>
              <a:rPr lang="ru-RU" sz="2400" b="0" i="0" dirty="0">
                <a:effectLst/>
              </a:rPr>
            </a:br>
            <a:br>
              <a:rPr lang="ru-RU" sz="2400" b="0" i="0" dirty="0">
                <a:effectLst/>
              </a:rPr>
            </a:br>
            <a:r>
              <a:rPr lang="ru-RU" sz="2400" b="0" i="0" dirty="0">
                <a:effectLst/>
              </a:rPr>
              <a:t>-</a:t>
            </a:r>
            <a:r>
              <a:rPr lang="en-US" sz="2400" b="0" i="0" dirty="0">
                <a:effectLst/>
              </a:rPr>
              <a:t>Южн</a:t>
            </a:r>
            <a:r>
              <a:rPr lang="ru-RU" sz="2400" b="0" i="0" dirty="0">
                <a:effectLst/>
              </a:rPr>
              <a:t>ый ЦЭД</a:t>
            </a:r>
            <a:r>
              <a:rPr lang="en-US" sz="2400" b="0" i="0" dirty="0">
                <a:effectLst/>
              </a:rPr>
              <a:t>, подчиненном Южной электронной таможне, </a:t>
            </a:r>
            <a:br>
              <a:rPr lang="ru-RU" sz="2400" b="0" i="0" dirty="0">
                <a:effectLst/>
              </a:rPr>
            </a:br>
            <a:r>
              <a:rPr lang="ru-RU" sz="2400" b="0" i="0" dirty="0">
                <a:effectLst/>
              </a:rPr>
              <a:t>-</a:t>
            </a:r>
            <a:r>
              <a:rPr lang="en-US" sz="2400" b="0" i="0" dirty="0">
                <a:effectLst/>
              </a:rPr>
              <a:t>Новороссийск</a:t>
            </a:r>
            <a:r>
              <a:rPr lang="ru-RU" sz="2400" b="0" i="0" dirty="0">
                <a:effectLst/>
              </a:rPr>
              <a:t>ий ЦЭД</a:t>
            </a:r>
            <a:r>
              <a:rPr lang="en-US" sz="2400" b="0" i="0" dirty="0">
                <a:effectLst/>
              </a:rPr>
              <a:t>, подчиненном Новороссийской таможне.</a:t>
            </a:r>
            <a:endParaRPr lang="en-US" sz="2400" dirty="0"/>
          </a:p>
        </p:txBody>
      </p:sp>
      <p:pic>
        <p:nvPicPr>
          <p:cNvPr id="25" name="Google Shape;64;p1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2F5442E-BB51-42F5-BBCC-4634143BF592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1932" y="3765301"/>
            <a:ext cx="2915973" cy="860211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2C23FE-4F1A-48CF-A807-FCF4BA049C4B}"/>
              </a:ext>
            </a:extLst>
          </p:cNvPr>
          <p:cNvSpPr txBox="1"/>
          <p:nvPr/>
        </p:nvSpPr>
        <p:spPr>
          <a:xfrm>
            <a:off x="3683001" y="2685126"/>
            <a:ext cx="63500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«Создание Южной электронной таможни – один из заключительных шагов реформы российских таможенных органов. 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Разделили документальный и фактический контроль, перешли на «бесконтактные» отношения с участниками ВЭД.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3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055AE59-E50B-46CB-AE82-11DA3CAC7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r="13116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13" y="156238"/>
            <a:ext cx="44182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Маркировка</a:t>
            </a:r>
            <a:b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7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Требования обязательной маркировки знаком ЕАС регламентируются </a:t>
            </a:r>
            <a:r>
              <a:rPr lang="ru-RU" sz="17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Решением КТС № 711 от 15.07.2011</a:t>
            </a:r>
            <a:r>
              <a:rPr lang="ru-RU" sz="17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13" y="1477039"/>
            <a:ext cx="5134887" cy="456432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200" dirty="0"/>
              <a:t>Нанесение маркировки ЕАС осуществляют производители или поставщики продукции. 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Маркировка проводится до момента поступления товаров в обращение. </a:t>
            </a:r>
            <a:r>
              <a:rPr lang="ru-RU" sz="1200" dirty="0"/>
              <a:t>Данный знак соответствия в обязательном порядке также вносится в товарно-сопроводительную документацию.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200" dirty="0"/>
              <a:t>Маркировать продукцию знаком ЕАС можно только после подтверждения ее соответствия. Для этого впервые выпускаемая в обращение продукция, подлежит обязательной сертификации или же можно осуществить декларирование соответствия на основании собственных доказательств. И сертификат соответствия, и декларация о соответствии имеют равную юридическую силу.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таможенном оформлении товара таможенным органом может назначаться досмотр для дополнительной проверки достоверности заявленных данных</a:t>
            </a:r>
            <a:r>
              <a:rPr lang="ru-RU" sz="12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200" dirty="0"/>
              <a:t>При выявлении нарушений в обязательной маркировке импортной продукции таможенный орган вправе отказать в выпуске товара в свободное обращение и обязать участника ВЭД осуществить операции по маркировке товара.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Важно!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/>
              <a:t>Если вы получили продукцию без маркировки, то вы имеете право исправить ситуацию. Для этого вы можете воспользоваться процедурой «таможенный склад» и самостоятельно промаркировать товары. Однако у вас возникнут дополнительные расходы по хранению нерастаможенной партии товаров на таможенном складе.</a:t>
            </a:r>
          </a:p>
          <a:p>
            <a:pPr marL="0" indent="0">
              <a:lnSpc>
                <a:spcPct val="90000"/>
              </a:lnSpc>
              <a:buNone/>
            </a:pPr>
            <a:endParaRPr lang="en-GB" sz="900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8" name="Google Shape;64;p13">
            <a:extLst>
              <a:ext uri="{FF2B5EF4-FFF2-40B4-BE49-F238E27FC236}">
                <a16:creationId xmlns:a16="http://schemas.microsoft.com/office/drawing/2014/main" id="{BEFD4FCE-D6E0-4066-9625-99C4C7F931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92738" y="5905868"/>
            <a:ext cx="2232025" cy="6347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49A8022-B0C0-4CEF-8507-593774719C42}"/>
              </a:ext>
            </a:extLst>
          </p:cNvPr>
          <p:cNvGrpSpPr/>
          <p:nvPr/>
        </p:nvGrpSpPr>
        <p:grpSpPr>
          <a:xfrm>
            <a:off x="4760886" y="29059"/>
            <a:ext cx="3950192" cy="1184698"/>
            <a:chOff x="0" y="3116819"/>
            <a:chExt cx="7083144" cy="709458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4394AB17-7E39-4A3E-AC37-F47A511BA55F}"/>
                </a:ext>
              </a:extLst>
            </p:cNvPr>
            <p:cNvSpPr/>
            <p:nvPr/>
          </p:nvSpPr>
          <p:spPr>
            <a:xfrm>
              <a:off x="0" y="3116819"/>
              <a:ext cx="7041936" cy="70945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371429"/>
                <a:satOff val="11360"/>
                <a:lumOff val="10510"/>
                <a:alphaOff val="0"/>
              </a:schemeClr>
            </a:fillRef>
            <a:effectRef idx="2">
              <a:schemeClr val="accent2">
                <a:hueOff val="-2371429"/>
                <a:satOff val="11360"/>
                <a:lumOff val="10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B4A62635-8058-46A0-A458-BE7250550F86}"/>
                </a:ext>
              </a:extLst>
            </p:cNvPr>
            <p:cNvSpPr txBox="1"/>
            <p:nvPr/>
          </p:nvSpPr>
          <p:spPr>
            <a:xfrm>
              <a:off x="110474" y="3185782"/>
              <a:ext cx="6972670" cy="640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/>
                <a:t>Какие есть требования и риски у бизнеса в реализации товаров при экспорте / импорте на территории РФ</a:t>
              </a:r>
              <a:r>
                <a:rPr lang="ru-RU" b="1" dirty="0"/>
                <a:t>.</a:t>
              </a:r>
              <a:endParaRPr lang="ru-RU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46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4B0A3A3-BED3-4696-8188-52544FCCC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381359"/>
              </p:ext>
            </p:extLst>
          </p:nvPr>
        </p:nvGraphicFramePr>
        <p:xfrm>
          <a:off x="802745" y="918170"/>
          <a:ext cx="10477500" cy="585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CAEE722-C304-49F5-B0ED-FBD93548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180579"/>
            <a:ext cx="11150601" cy="4666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Рекомендации участникам ВЭД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1" name="Google Shape;64;p13">
            <a:extLst>
              <a:ext uri="{FF2B5EF4-FFF2-40B4-BE49-F238E27FC236}">
                <a16:creationId xmlns:a16="http://schemas.microsoft.com/office/drawing/2014/main" id="{8A4875AE-562A-4634-B0CB-2AA2498A7CE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720" y="230696"/>
            <a:ext cx="2232025" cy="63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29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3100"/>
              <a:t>Метод 1 – подтверждающие документы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C2E03C1A-AA0C-48CC-ADA8-D540DA116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91509"/>
              </p:ext>
            </p:extLst>
          </p:nvPr>
        </p:nvGraphicFramePr>
        <p:xfrm>
          <a:off x="4200062" y="142613"/>
          <a:ext cx="7854917" cy="652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CDA533FA-1974-4A51-806B-24451861EB0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592" y="441988"/>
            <a:ext cx="2556516" cy="75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67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4400" dirty="0"/>
              <a:t>Таможенный контроль после выпуска товаров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B93BA997-5AF7-4B70-8931-9D3266E0D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834426"/>
              </p:ext>
            </p:extLst>
          </p:nvPr>
        </p:nvGraphicFramePr>
        <p:xfrm>
          <a:off x="4569817" y="546755"/>
          <a:ext cx="7166554" cy="571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60D80DCF-D123-412D-9A62-AAADE7093A2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592" y="441988"/>
            <a:ext cx="2556516" cy="75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14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4F3E4F7-E31B-47D6-BBA5-E4C5DDBF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E3A2B9-B31F-4E5F-AD16-2DCF5A010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E9E3B4-12C8-4AEF-8D69-DD4749DF6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04810E38-EA60-4569-A841-760E03996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D97E8711-778A-45D7-9F61-D156DCD3C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6F2E6B7-9AC6-4BF4-B44C-8B4BA3206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6CA1B54C-2E69-47B5-91D2-AF1C5CB9C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CBC41E15-B6B3-4CC4-AAC5-B3F5C4A46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2C32EB1F-A535-47D6-8EA3-371566533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B6E3236-B0B7-4B6C-9EA7-C0B14855D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DF32325-C042-4FE1-8C22-63942ACD5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BDC5A-06BB-4FB4-89A0-043346B1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56" y="2322510"/>
            <a:ext cx="9142192" cy="2420357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ВНИМАНИЕ</a:t>
            </a:r>
            <a:b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8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Заместитель директора</a:t>
            </a:r>
            <a:br>
              <a:rPr lang="ru-RU" sz="48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8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Ишанов Иван</a:t>
            </a:r>
            <a:br>
              <a:rPr lang="en-US" sz="48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тел.+79897121112</a:t>
            </a:r>
            <a:br>
              <a:rPr lang="ru-RU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ru-RU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E20118-06C9-460F-8F4B-635A8DE5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CFBA359-DC68-409B-B800-2FCB2573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935" y="5376873"/>
            <a:ext cx="4505010" cy="13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2BF2AE-9723-4B9D-908C-F35CB081A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725" y="3681413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B2F5442E-BB51-42F5-BBCC-4634143BF5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19" y="287042"/>
            <a:ext cx="2556516" cy="75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A29A65EB-33FE-4E9D-894D-39BFFBE7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2"/>
            <a:ext cx="125931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8" name="AutoShape 125">
            <a:extLst>
              <a:ext uri="{FF2B5EF4-FFF2-40B4-BE49-F238E27FC236}">
                <a16:creationId xmlns:a16="http://schemas.microsoft.com/office/drawing/2014/main" id="{A978A494-AA52-4B6D-8F74-DBA397F0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691" y="2413017"/>
            <a:ext cx="2640012" cy="5349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1191" tIns="25596" rIns="51191" bIns="25596" anchor="ctr">
            <a:spAutoFit/>
          </a:bodyPr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Южный т/п (ЦЭД) Южной электронной таможни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42C953-ACB2-4DA5-AE19-F4A0C564B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81" y="2462128"/>
            <a:ext cx="3785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tx1">
                    <a:lumMod val="85000"/>
                  </a:schemeClr>
                </a:solidFill>
              </a:rPr>
              <a:t>Товары, перемещаемые видами транспорта, </a:t>
            </a:r>
            <a:r>
              <a:rPr lang="ru-RU" altLang="ru-RU" sz="1600" u="sng" dirty="0">
                <a:solidFill>
                  <a:schemeClr val="tx1">
                    <a:lumMod val="85000"/>
                  </a:schemeClr>
                </a:solidFill>
              </a:rPr>
              <a:t>отличными от морского</a:t>
            </a:r>
          </a:p>
        </p:txBody>
      </p:sp>
      <p:sp>
        <p:nvSpPr>
          <p:cNvPr id="30" name="Нашивка 20">
            <a:extLst>
              <a:ext uri="{FF2B5EF4-FFF2-40B4-BE49-F238E27FC236}">
                <a16:creationId xmlns:a16="http://schemas.microsoft.com/office/drawing/2014/main" id="{A03BF0CC-3EB8-40D3-9F6C-8BC56E2B525D}"/>
              </a:ext>
            </a:extLst>
          </p:cNvPr>
          <p:cNvSpPr/>
          <p:nvPr/>
        </p:nvSpPr>
        <p:spPr bwMode="auto">
          <a:xfrm>
            <a:off x="3951134" y="2661179"/>
            <a:ext cx="709613" cy="407988"/>
          </a:xfrm>
          <a:prstGeom prst="chevr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8D1B88-B2E3-4AF1-A8E7-0473DAA1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481" y="5735682"/>
            <a:ext cx="54935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solidFill>
                  <a:srgbClr val="006666"/>
                </a:solidFill>
              </a:rPr>
              <a:t>Товары, перемещаемые морским видом транспорта </a:t>
            </a:r>
            <a:r>
              <a:rPr lang="ru-RU" altLang="ru-RU" sz="1600" dirty="0">
                <a:solidFill>
                  <a:srgbClr val="006666"/>
                </a:solidFill>
                <a:highlight>
                  <a:srgbClr val="FFFF00"/>
                </a:highlight>
              </a:rPr>
              <a:t>с </a:t>
            </a:r>
            <a:r>
              <a:rPr lang="ru-RU" altLang="ru-RU" sz="1600" dirty="0">
                <a:solidFill>
                  <a:schemeClr val="accent5"/>
                </a:solidFill>
                <a:highlight>
                  <a:srgbClr val="FFFF00"/>
                </a:highlight>
              </a:rPr>
              <a:t>01.02.2021</a:t>
            </a:r>
          </a:p>
          <a:p>
            <a:pPr algn="just" eaLnBrk="1" hangingPunct="1"/>
            <a:r>
              <a:rPr lang="ru-RU" altLang="ru-RU" sz="1600" dirty="0">
                <a:solidFill>
                  <a:schemeClr val="accent5"/>
                </a:solidFill>
                <a:highlight>
                  <a:srgbClr val="FFFF00"/>
                </a:highlight>
              </a:rPr>
              <a:t>Распространяется и на транзитные поставки перемещаемых на внутренний таможенный пост!!! </a:t>
            </a:r>
          </a:p>
        </p:txBody>
      </p:sp>
      <p:sp>
        <p:nvSpPr>
          <p:cNvPr id="35" name="Нашивка 23">
            <a:extLst>
              <a:ext uri="{FF2B5EF4-FFF2-40B4-BE49-F238E27FC236}">
                <a16:creationId xmlns:a16="http://schemas.microsoft.com/office/drawing/2014/main" id="{C40B0E8F-A72A-4B38-B1E2-3FC3357AC4E6}"/>
              </a:ext>
            </a:extLst>
          </p:cNvPr>
          <p:cNvSpPr/>
          <p:nvPr/>
        </p:nvSpPr>
        <p:spPr bwMode="auto">
          <a:xfrm rot="10800000">
            <a:off x="4852560" y="6104068"/>
            <a:ext cx="711200" cy="407987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7" name="AutoShape 125">
            <a:extLst>
              <a:ext uri="{FF2B5EF4-FFF2-40B4-BE49-F238E27FC236}">
                <a16:creationId xmlns:a16="http://schemas.microsoft.com/office/drawing/2014/main" id="{5BDC42CA-EA37-48E8-B395-382B141B8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418" y="5957224"/>
            <a:ext cx="2844800" cy="533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1191" tIns="25596" rIns="51191" bIns="25596" anchor="ctr">
            <a:spAutoFit/>
          </a:bodyPr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Новороссийский т/п (ЦЭД) Новороссийской таможни</a:t>
            </a:r>
          </a:p>
        </p:txBody>
      </p:sp>
      <p:sp>
        <p:nvSpPr>
          <p:cNvPr id="39" name="Заголовок 38">
            <a:extLst>
              <a:ext uri="{FF2B5EF4-FFF2-40B4-BE49-F238E27FC236}">
                <a16:creationId xmlns:a16="http://schemas.microsoft.com/office/drawing/2014/main" id="{B4C5B200-A129-431C-898F-D3D6D418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6978"/>
            <a:ext cx="8953499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Реформирование системы таможенных органов ЮТУ в 2020-2021 год</a:t>
            </a:r>
            <a:endParaRPr lang="ru-RU" alt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Стрелка вправо 25">
            <a:extLst>
              <a:ext uri="{FF2B5EF4-FFF2-40B4-BE49-F238E27FC236}">
                <a16:creationId xmlns:a16="http://schemas.microsoft.com/office/drawing/2014/main" id="{B7B00174-2178-465A-9652-9F4B4E72BE41}"/>
              </a:ext>
            </a:extLst>
          </p:cNvPr>
          <p:cNvSpPr/>
          <p:nvPr/>
        </p:nvSpPr>
        <p:spPr>
          <a:xfrm>
            <a:off x="364514" y="832909"/>
            <a:ext cx="5820995" cy="165735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Полилиния 26">
            <a:extLst>
              <a:ext uri="{FF2B5EF4-FFF2-40B4-BE49-F238E27FC236}">
                <a16:creationId xmlns:a16="http://schemas.microsoft.com/office/drawing/2014/main" id="{64D83D05-8477-4BB9-8F4E-654CAF3F6A0D}"/>
              </a:ext>
            </a:extLst>
          </p:cNvPr>
          <p:cNvSpPr/>
          <p:nvPr/>
        </p:nvSpPr>
        <p:spPr>
          <a:xfrm>
            <a:off x="11903" y="1361991"/>
            <a:ext cx="1079500" cy="568325"/>
          </a:xfrm>
          <a:custGeom>
            <a:avLst/>
            <a:gdLst>
              <a:gd name="connsiteX0" fmla="*/ 0 w 1311248"/>
              <a:gd name="connsiteY0" fmla="*/ 129617 h 777686"/>
              <a:gd name="connsiteX1" fmla="*/ 129617 w 1311248"/>
              <a:gd name="connsiteY1" fmla="*/ 0 h 777686"/>
              <a:gd name="connsiteX2" fmla="*/ 1181631 w 1311248"/>
              <a:gd name="connsiteY2" fmla="*/ 0 h 777686"/>
              <a:gd name="connsiteX3" fmla="*/ 1311248 w 1311248"/>
              <a:gd name="connsiteY3" fmla="*/ 129617 h 777686"/>
              <a:gd name="connsiteX4" fmla="*/ 1311248 w 1311248"/>
              <a:gd name="connsiteY4" fmla="*/ 648069 h 777686"/>
              <a:gd name="connsiteX5" fmla="*/ 1181631 w 1311248"/>
              <a:gd name="connsiteY5" fmla="*/ 777686 h 777686"/>
              <a:gd name="connsiteX6" fmla="*/ 129617 w 1311248"/>
              <a:gd name="connsiteY6" fmla="*/ 777686 h 777686"/>
              <a:gd name="connsiteX7" fmla="*/ 0 w 1311248"/>
              <a:gd name="connsiteY7" fmla="*/ 648069 h 777686"/>
              <a:gd name="connsiteX8" fmla="*/ 0 w 1311248"/>
              <a:gd name="connsiteY8" fmla="*/ 129617 h 7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248" h="777686">
                <a:moveTo>
                  <a:pt x="0" y="129617"/>
                </a:moveTo>
                <a:cubicBezTo>
                  <a:pt x="0" y="58032"/>
                  <a:pt x="58032" y="0"/>
                  <a:pt x="129617" y="0"/>
                </a:cubicBezTo>
                <a:lnTo>
                  <a:pt x="1181631" y="0"/>
                </a:lnTo>
                <a:cubicBezTo>
                  <a:pt x="1253216" y="0"/>
                  <a:pt x="1311248" y="58032"/>
                  <a:pt x="1311248" y="129617"/>
                </a:cubicBezTo>
                <a:lnTo>
                  <a:pt x="1311248" y="648069"/>
                </a:lnTo>
                <a:cubicBezTo>
                  <a:pt x="1311248" y="719654"/>
                  <a:pt x="1253216" y="777686"/>
                  <a:pt x="1181631" y="777686"/>
                </a:cubicBezTo>
                <a:lnTo>
                  <a:pt x="129617" y="777686"/>
                </a:lnTo>
                <a:cubicBezTo>
                  <a:pt x="58032" y="777686"/>
                  <a:pt x="0" y="719654"/>
                  <a:pt x="0" y="648069"/>
                </a:cubicBezTo>
                <a:lnTo>
                  <a:pt x="0" y="129617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44" tIns="106544" rIns="106544" bIns="106544" anchor="ctr"/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2017 год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20 %</a:t>
            </a:r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B35CE44C-68A1-450B-8B03-56773932F5D5}"/>
              </a:ext>
            </a:extLst>
          </p:cNvPr>
          <p:cNvSpPr/>
          <p:nvPr/>
        </p:nvSpPr>
        <p:spPr>
          <a:xfrm>
            <a:off x="1183478" y="1361991"/>
            <a:ext cx="1079500" cy="568325"/>
          </a:xfrm>
          <a:custGeom>
            <a:avLst/>
            <a:gdLst>
              <a:gd name="connsiteX0" fmla="*/ 0 w 1311248"/>
              <a:gd name="connsiteY0" fmla="*/ 129617 h 777686"/>
              <a:gd name="connsiteX1" fmla="*/ 129617 w 1311248"/>
              <a:gd name="connsiteY1" fmla="*/ 0 h 777686"/>
              <a:gd name="connsiteX2" fmla="*/ 1181631 w 1311248"/>
              <a:gd name="connsiteY2" fmla="*/ 0 h 777686"/>
              <a:gd name="connsiteX3" fmla="*/ 1311248 w 1311248"/>
              <a:gd name="connsiteY3" fmla="*/ 129617 h 777686"/>
              <a:gd name="connsiteX4" fmla="*/ 1311248 w 1311248"/>
              <a:gd name="connsiteY4" fmla="*/ 648069 h 777686"/>
              <a:gd name="connsiteX5" fmla="*/ 1181631 w 1311248"/>
              <a:gd name="connsiteY5" fmla="*/ 777686 h 777686"/>
              <a:gd name="connsiteX6" fmla="*/ 129617 w 1311248"/>
              <a:gd name="connsiteY6" fmla="*/ 777686 h 777686"/>
              <a:gd name="connsiteX7" fmla="*/ 0 w 1311248"/>
              <a:gd name="connsiteY7" fmla="*/ 648069 h 777686"/>
              <a:gd name="connsiteX8" fmla="*/ 0 w 1311248"/>
              <a:gd name="connsiteY8" fmla="*/ 129617 h 7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248" h="777686">
                <a:moveTo>
                  <a:pt x="0" y="129617"/>
                </a:moveTo>
                <a:cubicBezTo>
                  <a:pt x="0" y="58032"/>
                  <a:pt x="58032" y="0"/>
                  <a:pt x="129617" y="0"/>
                </a:cubicBezTo>
                <a:lnTo>
                  <a:pt x="1181631" y="0"/>
                </a:lnTo>
                <a:cubicBezTo>
                  <a:pt x="1253216" y="0"/>
                  <a:pt x="1311248" y="58032"/>
                  <a:pt x="1311248" y="129617"/>
                </a:cubicBezTo>
                <a:lnTo>
                  <a:pt x="1311248" y="648069"/>
                </a:lnTo>
                <a:cubicBezTo>
                  <a:pt x="1311248" y="719654"/>
                  <a:pt x="1253216" y="777686"/>
                  <a:pt x="1181631" y="777686"/>
                </a:cubicBezTo>
                <a:lnTo>
                  <a:pt x="129617" y="777686"/>
                </a:lnTo>
                <a:cubicBezTo>
                  <a:pt x="58032" y="777686"/>
                  <a:pt x="0" y="719654"/>
                  <a:pt x="0" y="648069"/>
                </a:cubicBezTo>
                <a:lnTo>
                  <a:pt x="0" y="129617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44" tIns="106544" rIns="106544" bIns="106544" anchor="ctr"/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2018 год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30 %</a:t>
            </a:r>
          </a:p>
        </p:txBody>
      </p:sp>
      <p:sp>
        <p:nvSpPr>
          <p:cNvPr id="44" name="Полилиния 28">
            <a:extLst>
              <a:ext uri="{FF2B5EF4-FFF2-40B4-BE49-F238E27FC236}">
                <a16:creationId xmlns:a16="http://schemas.microsoft.com/office/drawing/2014/main" id="{DDF99591-D5EC-42DE-B4E9-3B5E4A09026F}"/>
              </a:ext>
            </a:extLst>
          </p:cNvPr>
          <p:cNvSpPr/>
          <p:nvPr/>
        </p:nvSpPr>
        <p:spPr>
          <a:xfrm>
            <a:off x="2351878" y="1361991"/>
            <a:ext cx="1079500" cy="568325"/>
          </a:xfrm>
          <a:custGeom>
            <a:avLst/>
            <a:gdLst>
              <a:gd name="connsiteX0" fmla="*/ 0 w 1311248"/>
              <a:gd name="connsiteY0" fmla="*/ 129617 h 777686"/>
              <a:gd name="connsiteX1" fmla="*/ 129617 w 1311248"/>
              <a:gd name="connsiteY1" fmla="*/ 0 h 777686"/>
              <a:gd name="connsiteX2" fmla="*/ 1181631 w 1311248"/>
              <a:gd name="connsiteY2" fmla="*/ 0 h 777686"/>
              <a:gd name="connsiteX3" fmla="*/ 1311248 w 1311248"/>
              <a:gd name="connsiteY3" fmla="*/ 129617 h 777686"/>
              <a:gd name="connsiteX4" fmla="*/ 1311248 w 1311248"/>
              <a:gd name="connsiteY4" fmla="*/ 648069 h 777686"/>
              <a:gd name="connsiteX5" fmla="*/ 1181631 w 1311248"/>
              <a:gd name="connsiteY5" fmla="*/ 777686 h 777686"/>
              <a:gd name="connsiteX6" fmla="*/ 129617 w 1311248"/>
              <a:gd name="connsiteY6" fmla="*/ 777686 h 777686"/>
              <a:gd name="connsiteX7" fmla="*/ 0 w 1311248"/>
              <a:gd name="connsiteY7" fmla="*/ 648069 h 777686"/>
              <a:gd name="connsiteX8" fmla="*/ 0 w 1311248"/>
              <a:gd name="connsiteY8" fmla="*/ 129617 h 7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248" h="777686">
                <a:moveTo>
                  <a:pt x="0" y="129617"/>
                </a:moveTo>
                <a:cubicBezTo>
                  <a:pt x="0" y="58032"/>
                  <a:pt x="58032" y="0"/>
                  <a:pt x="129617" y="0"/>
                </a:cubicBezTo>
                <a:lnTo>
                  <a:pt x="1181631" y="0"/>
                </a:lnTo>
                <a:cubicBezTo>
                  <a:pt x="1253216" y="0"/>
                  <a:pt x="1311248" y="58032"/>
                  <a:pt x="1311248" y="129617"/>
                </a:cubicBezTo>
                <a:lnTo>
                  <a:pt x="1311248" y="648069"/>
                </a:lnTo>
                <a:cubicBezTo>
                  <a:pt x="1311248" y="719654"/>
                  <a:pt x="1253216" y="777686"/>
                  <a:pt x="1181631" y="777686"/>
                </a:cubicBezTo>
                <a:lnTo>
                  <a:pt x="129617" y="777686"/>
                </a:lnTo>
                <a:cubicBezTo>
                  <a:pt x="58032" y="777686"/>
                  <a:pt x="0" y="719654"/>
                  <a:pt x="0" y="648069"/>
                </a:cubicBezTo>
                <a:lnTo>
                  <a:pt x="0" y="129617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44" tIns="106544" rIns="106544" bIns="106544" anchor="ctr"/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2019 год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60 %</a:t>
            </a:r>
          </a:p>
        </p:txBody>
      </p:sp>
      <p:sp>
        <p:nvSpPr>
          <p:cNvPr id="45" name="Полилиния 29">
            <a:extLst>
              <a:ext uri="{FF2B5EF4-FFF2-40B4-BE49-F238E27FC236}">
                <a16:creationId xmlns:a16="http://schemas.microsoft.com/office/drawing/2014/main" id="{27A40F43-61D2-4013-A575-501FB71CED2C}"/>
              </a:ext>
            </a:extLst>
          </p:cNvPr>
          <p:cNvSpPr/>
          <p:nvPr/>
        </p:nvSpPr>
        <p:spPr>
          <a:xfrm>
            <a:off x="3534566" y="1373103"/>
            <a:ext cx="1079500" cy="568325"/>
          </a:xfrm>
          <a:custGeom>
            <a:avLst/>
            <a:gdLst>
              <a:gd name="connsiteX0" fmla="*/ 0 w 1311248"/>
              <a:gd name="connsiteY0" fmla="*/ 129617 h 777686"/>
              <a:gd name="connsiteX1" fmla="*/ 129617 w 1311248"/>
              <a:gd name="connsiteY1" fmla="*/ 0 h 777686"/>
              <a:gd name="connsiteX2" fmla="*/ 1181631 w 1311248"/>
              <a:gd name="connsiteY2" fmla="*/ 0 h 777686"/>
              <a:gd name="connsiteX3" fmla="*/ 1311248 w 1311248"/>
              <a:gd name="connsiteY3" fmla="*/ 129617 h 777686"/>
              <a:gd name="connsiteX4" fmla="*/ 1311248 w 1311248"/>
              <a:gd name="connsiteY4" fmla="*/ 648069 h 777686"/>
              <a:gd name="connsiteX5" fmla="*/ 1181631 w 1311248"/>
              <a:gd name="connsiteY5" fmla="*/ 777686 h 777686"/>
              <a:gd name="connsiteX6" fmla="*/ 129617 w 1311248"/>
              <a:gd name="connsiteY6" fmla="*/ 777686 h 777686"/>
              <a:gd name="connsiteX7" fmla="*/ 0 w 1311248"/>
              <a:gd name="connsiteY7" fmla="*/ 648069 h 777686"/>
              <a:gd name="connsiteX8" fmla="*/ 0 w 1311248"/>
              <a:gd name="connsiteY8" fmla="*/ 129617 h 7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248" h="777686">
                <a:moveTo>
                  <a:pt x="0" y="129617"/>
                </a:moveTo>
                <a:cubicBezTo>
                  <a:pt x="0" y="58032"/>
                  <a:pt x="58032" y="0"/>
                  <a:pt x="129617" y="0"/>
                </a:cubicBezTo>
                <a:lnTo>
                  <a:pt x="1181631" y="0"/>
                </a:lnTo>
                <a:cubicBezTo>
                  <a:pt x="1253216" y="0"/>
                  <a:pt x="1311248" y="58032"/>
                  <a:pt x="1311248" y="129617"/>
                </a:cubicBezTo>
                <a:lnTo>
                  <a:pt x="1311248" y="648069"/>
                </a:lnTo>
                <a:cubicBezTo>
                  <a:pt x="1311248" y="719654"/>
                  <a:pt x="1253216" y="777686"/>
                  <a:pt x="1181631" y="777686"/>
                </a:cubicBezTo>
                <a:lnTo>
                  <a:pt x="129617" y="777686"/>
                </a:lnTo>
                <a:cubicBezTo>
                  <a:pt x="58032" y="777686"/>
                  <a:pt x="0" y="719654"/>
                  <a:pt x="0" y="648069"/>
                </a:cubicBezTo>
                <a:lnTo>
                  <a:pt x="0" y="129617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44" tIns="106544" rIns="106544" bIns="106544" anchor="ctr"/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2020 год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95 %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00D392-878D-4C05-BCB8-AA5A40524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727" y="977372"/>
            <a:ext cx="2792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tx1"/>
                </a:solidFill>
              </a:rPr>
              <a:t>Уровень концентрации по ДТ</a:t>
            </a:r>
          </a:p>
        </p:txBody>
      </p:sp>
      <p:sp>
        <p:nvSpPr>
          <p:cNvPr id="31" name="Полилиния 29">
            <a:extLst>
              <a:ext uri="{FF2B5EF4-FFF2-40B4-BE49-F238E27FC236}">
                <a16:creationId xmlns:a16="http://schemas.microsoft.com/office/drawing/2014/main" id="{C6C1F6CE-7B3F-4E3C-9659-CD500B347278}"/>
              </a:ext>
            </a:extLst>
          </p:cNvPr>
          <p:cNvSpPr/>
          <p:nvPr/>
        </p:nvSpPr>
        <p:spPr>
          <a:xfrm>
            <a:off x="4660747" y="1355667"/>
            <a:ext cx="1079500" cy="568325"/>
          </a:xfrm>
          <a:custGeom>
            <a:avLst/>
            <a:gdLst>
              <a:gd name="connsiteX0" fmla="*/ 0 w 1311248"/>
              <a:gd name="connsiteY0" fmla="*/ 129617 h 777686"/>
              <a:gd name="connsiteX1" fmla="*/ 129617 w 1311248"/>
              <a:gd name="connsiteY1" fmla="*/ 0 h 777686"/>
              <a:gd name="connsiteX2" fmla="*/ 1181631 w 1311248"/>
              <a:gd name="connsiteY2" fmla="*/ 0 h 777686"/>
              <a:gd name="connsiteX3" fmla="*/ 1311248 w 1311248"/>
              <a:gd name="connsiteY3" fmla="*/ 129617 h 777686"/>
              <a:gd name="connsiteX4" fmla="*/ 1311248 w 1311248"/>
              <a:gd name="connsiteY4" fmla="*/ 648069 h 777686"/>
              <a:gd name="connsiteX5" fmla="*/ 1181631 w 1311248"/>
              <a:gd name="connsiteY5" fmla="*/ 777686 h 777686"/>
              <a:gd name="connsiteX6" fmla="*/ 129617 w 1311248"/>
              <a:gd name="connsiteY6" fmla="*/ 777686 h 777686"/>
              <a:gd name="connsiteX7" fmla="*/ 0 w 1311248"/>
              <a:gd name="connsiteY7" fmla="*/ 648069 h 777686"/>
              <a:gd name="connsiteX8" fmla="*/ 0 w 1311248"/>
              <a:gd name="connsiteY8" fmla="*/ 129617 h 7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248" h="777686">
                <a:moveTo>
                  <a:pt x="0" y="129617"/>
                </a:moveTo>
                <a:cubicBezTo>
                  <a:pt x="0" y="58032"/>
                  <a:pt x="58032" y="0"/>
                  <a:pt x="129617" y="0"/>
                </a:cubicBezTo>
                <a:lnTo>
                  <a:pt x="1181631" y="0"/>
                </a:lnTo>
                <a:cubicBezTo>
                  <a:pt x="1253216" y="0"/>
                  <a:pt x="1311248" y="58032"/>
                  <a:pt x="1311248" y="129617"/>
                </a:cubicBezTo>
                <a:lnTo>
                  <a:pt x="1311248" y="648069"/>
                </a:lnTo>
                <a:cubicBezTo>
                  <a:pt x="1311248" y="719654"/>
                  <a:pt x="1253216" y="777686"/>
                  <a:pt x="1181631" y="777686"/>
                </a:cubicBezTo>
                <a:lnTo>
                  <a:pt x="129617" y="777686"/>
                </a:lnTo>
                <a:cubicBezTo>
                  <a:pt x="58032" y="777686"/>
                  <a:pt x="0" y="719654"/>
                  <a:pt x="0" y="648069"/>
                </a:cubicBezTo>
                <a:lnTo>
                  <a:pt x="0" y="129617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544" tIns="106544" rIns="106544" bIns="106544" anchor="ctr"/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b="1" u="sng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2021 год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99 %</a:t>
            </a:r>
          </a:p>
        </p:txBody>
      </p:sp>
    </p:spTree>
    <p:extLst>
      <p:ext uri="{BB962C8B-B14F-4D97-AF65-F5344CB8AC3E}">
        <p14:creationId xmlns:p14="http://schemas.microsoft.com/office/powerpoint/2010/main" val="3332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4" grpId="0"/>
      <p:bldP spid="35" grpId="0" animBg="1"/>
      <p:bldP spid="37" grpId="0" animBg="1"/>
      <p:bldP spid="39" grpId="0"/>
      <p:bldP spid="42" grpId="0" animBg="1"/>
      <p:bldP spid="43" grpId="0" animBg="1"/>
      <p:bldP spid="44" grpId="0" animBg="1"/>
      <p:bldP spid="45" grpId="0" animBg="1"/>
      <p:bldP spid="46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876DFF-1EDD-45FD-BE24-F84737EB4320}"/>
              </a:ext>
            </a:extLst>
          </p:cNvPr>
          <p:cNvSpPr/>
          <p:nvPr/>
        </p:nvSpPr>
        <p:spPr>
          <a:xfrm>
            <a:off x="328617" y="66973"/>
            <a:ext cx="1144537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Информация о загруженности </a:t>
            </a:r>
            <a:r>
              <a:rPr lang="ru-RU" alt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ЦЭДов</a:t>
            </a:r>
            <a:r>
              <a:rPr lang="ru-RU" alt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ЮТУ в ноябре 2020 года</a:t>
            </a:r>
          </a:p>
        </p:txBody>
      </p:sp>
      <p:sp>
        <p:nvSpPr>
          <p:cNvPr id="4100" name="Прямоугольник 2">
            <a:extLst>
              <a:ext uri="{FF2B5EF4-FFF2-40B4-BE49-F238E27FC236}">
                <a16:creationId xmlns:a16="http://schemas.microsoft.com/office/drawing/2014/main" id="{05A667A9-CF2C-42A0-AE68-922A4EC2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20714"/>
            <a:ext cx="59039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35F90B4-C09E-4D94-8D35-FDEC61287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383955"/>
              </p:ext>
            </p:extLst>
          </p:nvPr>
        </p:nvGraphicFramePr>
        <p:xfrm>
          <a:off x="125415" y="720726"/>
          <a:ext cx="10020299" cy="266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6C8F4222-3EC7-4D95-973F-DC61791E1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31748"/>
              </p:ext>
            </p:extLst>
          </p:nvPr>
        </p:nvGraphicFramePr>
        <p:xfrm>
          <a:off x="506415" y="3889078"/>
          <a:ext cx="9842500" cy="278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DB43A7-7CD1-4B4E-8DF8-F90A537C6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436563"/>
            <a:ext cx="2678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chemeClr val="tx1"/>
                </a:solidFill>
              </a:rPr>
              <a:t>Новороссийский ЦЭД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F8225-A963-4505-9C39-74009582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3573463"/>
            <a:ext cx="1624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chemeClr val="tx1"/>
                </a:solidFill>
              </a:rPr>
              <a:t>Южный ЦЭД</a:t>
            </a:r>
          </a:p>
        </p:txBody>
      </p:sp>
      <p:pic>
        <p:nvPicPr>
          <p:cNvPr id="9" name="Google Shape;64;p13">
            <a:extLst>
              <a:ext uri="{FF2B5EF4-FFF2-40B4-BE49-F238E27FC236}">
                <a16:creationId xmlns:a16="http://schemas.microsoft.com/office/drawing/2014/main" id="{9ECCBEA7-1938-4132-B5F0-F9B5CD77CB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8336" y="5922131"/>
            <a:ext cx="2556516" cy="75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8">
            <a:extLst>
              <a:ext uri="{FF2B5EF4-FFF2-40B4-BE49-F238E27FC236}">
                <a16:creationId xmlns:a16="http://schemas.microsoft.com/office/drawing/2014/main" id="{B4C5B200-A129-431C-898F-D3D6D418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0" y="609600"/>
            <a:ext cx="77851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ru-RU" sz="2800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 1 октября 2020 года </a:t>
            </a:r>
            <a:r>
              <a:rPr lang="en-US" alt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Миллеровская и Таганрогская таможни реорганизованы путём присоединения к Ростовской таможне.</a:t>
            </a:r>
          </a:p>
        </p:txBody>
      </p:sp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B2F5442E-BB51-42F5-BBCC-4634143BF592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6898" y="266700"/>
            <a:ext cx="2451100" cy="770861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FEE8703-BC5D-4C2F-8D2B-C056F5C8F9BA}"/>
              </a:ext>
            </a:extLst>
          </p:cNvPr>
          <p:cNvSpPr txBox="1"/>
          <p:nvPr/>
        </p:nvSpPr>
        <p:spPr>
          <a:xfrm>
            <a:off x="4127500" y="2160589"/>
            <a:ext cx="7010400" cy="4245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 соответствии с приказом ФТС России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от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27 марта 2020 года в целях совершенствования структуры и повышения эффективности таможенных органов, расположенных в Южном федеральном округе, </a:t>
            </a:r>
            <a:r>
              <a:rPr lang="en-US" sz="24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четыре таможенных поста Миллеровской таможни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sz="24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семь таможенных постов Таганрогской таможни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переподчинены Ростовской таможне без изменения их местонахождения и региона деятельности.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Административные функции, связанные с совершением таможенных операций и проведением таможенного контроля, пере</a:t>
            </a:r>
            <a:r>
              <a:rPr lang="ru-RU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шли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в ведение Ростовской таможни. 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29A65EB-33FE-4E9D-894D-39BFFBE7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7870" y="2501900"/>
            <a:ext cx="4531724" cy="28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B2F5442E-BB51-42F5-BBCC-4634143BF5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19" y="287042"/>
            <a:ext cx="2556516" cy="75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A29A65EB-33FE-4E9D-894D-39BFFBE7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7"/>
            <a:ext cx="12192000" cy="686646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Заголовок 38">
            <a:extLst>
              <a:ext uri="{FF2B5EF4-FFF2-40B4-BE49-F238E27FC236}">
                <a16:creationId xmlns:a16="http://schemas.microsoft.com/office/drawing/2014/main" id="{B4C5B200-A129-431C-898F-D3D6D418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6978"/>
            <a:ext cx="937259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Миллеровская и Таганрогская таможни реорганизованы путём присоединения к Ростовской таможне.</a:t>
            </a:r>
            <a:endParaRPr lang="ru-RU" alt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TextBox 30">
            <a:extLst>
              <a:ext uri="{FF2B5EF4-FFF2-40B4-BE49-F238E27FC236}">
                <a16:creationId xmlns:a16="http://schemas.microsoft.com/office/drawing/2014/main" id="{E1E28A2B-7E26-4481-A8BC-F7F20EADC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587306"/>
              </p:ext>
            </p:extLst>
          </p:nvPr>
        </p:nvGraphicFramePr>
        <p:xfrm>
          <a:off x="500719" y="1041565"/>
          <a:ext cx="11513481" cy="566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91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Google Shape;64;p13">
            <a:extLst>
              <a:ext uri="{FF2B5EF4-FFF2-40B4-BE49-F238E27FC236}">
                <a16:creationId xmlns:a16="http://schemas.microsoft.com/office/drawing/2014/main" id="{B2F5442E-BB51-42F5-BBCC-4634143BF5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19" y="287042"/>
            <a:ext cx="2556516" cy="75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A29A65EB-33FE-4E9D-894D-39BFFBE7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485"/>
            <a:ext cx="12001500" cy="616551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6F851B-2872-4D9E-97ED-AA172EA3EF8A}"/>
              </a:ext>
            </a:extLst>
          </p:cNvPr>
          <p:cNvSpPr/>
          <p:nvPr/>
        </p:nvSpPr>
        <p:spPr>
          <a:xfrm>
            <a:off x="2185806" y="723151"/>
            <a:ext cx="8569325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Категории товаров, декларируемых на таможенных постах фактического контроля в Ростовской таможне</a:t>
            </a:r>
          </a:p>
        </p:txBody>
      </p:sp>
      <p:sp>
        <p:nvSpPr>
          <p:cNvPr id="10" name="Скругленный прямоугольник 19">
            <a:extLst>
              <a:ext uri="{FF2B5EF4-FFF2-40B4-BE49-F238E27FC236}">
                <a16:creationId xmlns:a16="http://schemas.microsoft.com/office/drawing/2014/main" id="{8694BF75-546E-458D-BC38-F18A24C8AD46}"/>
              </a:ext>
            </a:extLst>
          </p:cNvPr>
          <p:cNvSpPr/>
          <p:nvPr/>
        </p:nvSpPr>
        <p:spPr bwMode="auto">
          <a:xfrm>
            <a:off x="1479097" y="2273762"/>
            <a:ext cx="9807575" cy="11552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Товары, помещаемые под таможенную процедуру импорт с преференций по уплате таможенных пошлин, с представлением Сертификата происхождения (СТ-1) республик ДНР и ЛНР ( в рамках квот)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С 01.01.2021 г. оформление в Южном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ЦЭДе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11" name="Скругленный прямоугольник 20">
            <a:extLst>
              <a:ext uri="{FF2B5EF4-FFF2-40B4-BE49-F238E27FC236}">
                <a16:creationId xmlns:a16="http://schemas.microsoft.com/office/drawing/2014/main" id="{4C334289-7A1C-4CB5-BAEA-64E5702D696A}"/>
              </a:ext>
            </a:extLst>
          </p:cNvPr>
          <p:cNvSpPr/>
          <p:nvPr/>
        </p:nvSpPr>
        <p:spPr bwMode="auto">
          <a:xfrm>
            <a:off x="1479097" y="3539719"/>
            <a:ext cx="9807575" cy="10861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Многокомпонентное оборудование, перемещаемое по классификационным решениям ФТС России, поставки которого начаты до 21 мая 2020 года</a:t>
            </a:r>
          </a:p>
        </p:txBody>
      </p:sp>
      <p:sp>
        <p:nvSpPr>
          <p:cNvPr id="12" name="Скругленный прямоугольник 21">
            <a:extLst>
              <a:ext uri="{FF2B5EF4-FFF2-40B4-BE49-F238E27FC236}">
                <a16:creationId xmlns:a16="http://schemas.microsoft.com/office/drawing/2014/main" id="{125B32FB-898F-4772-81EA-9EFC837520FB}"/>
              </a:ext>
            </a:extLst>
          </p:cNvPr>
          <p:cNvSpPr/>
          <p:nvPr/>
        </p:nvSpPr>
        <p:spPr bwMode="auto">
          <a:xfrm>
            <a:off x="1479097" y="4836003"/>
            <a:ext cx="9807575" cy="107155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Товары, декларируемые с предоставлением лицензий (перечней) Федеральной службы по военно-техническому сотрудничеству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(в отношении импортных поставок)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D97AD1-B51E-49D8-AA91-99031A41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67" y="2273762"/>
            <a:ext cx="1249363" cy="12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6CE815-EC3A-4095-BF5A-15C902C4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" y="3536342"/>
            <a:ext cx="1288596" cy="1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1292CA1-3904-4EEE-ACD8-87B27B81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" y="4625825"/>
            <a:ext cx="1288596" cy="1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45BE6A-71E3-4E2B-9616-248F44FA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Объект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A144CE2-966B-42A3-9AA1-329A82C4FD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67000"/>
          </a:blip>
          <a:srcRect l="23699" r="23489"/>
          <a:stretch/>
        </p:blipFill>
        <p:spPr>
          <a:xfrm>
            <a:off x="-226422" y="0"/>
            <a:ext cx="5859463" cy="6960235"/>
          </a:xfrm>
        </p:spPr>
      </p:pic>
      <p:sp>
        <p:nvSpPr>
          <p:cNvPr id="9" name="AutoShape 125">
            <a:extLst>
              <a:ext uri="{FF2B5EF4-FFF2-40B4-BE49-F238E27FC236}">
                <a16:creationId xmlns:a16="http://schemas.microsoft.com/office/drawing/2014/main" id="{E63974D5-DE51-4F57-A36B-96D55FCE3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056" y="2776433"/>
            <a:ext cx="1950321" cy="4317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51191" tIns="25596" rIns="51191" bIns="25596" anchor="ctr">
            <a:spAutoFit/>
          </a:bodyPr>
          <a:lstStyle>
            <a:lvl1pPr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Южный т/п (ЦЭД) Южной электронной таможни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83896-2FCC-4121-9878-E8E8C1AA633A}"/>
              </a:ext>
            </a:extLst>
          </p:cNvPr>
          <p:cNvSpPr txBox="1"/>
          <p:nvPr/>
        </p:nvSpPr>
        <p:spPr>
          <a:xfrm>
            <a:off x="0" y="6107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таможенных постов фактического контроля Ростовской </a:t>
            </a:r>
            <a:r>
              <a:rPr kumimoji="0" lang="ru-RU" sz="3200" b="1" i="0" u="none" strike="noStrike" kern="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таможни</a:t>
            </a:r>
            <a:r>
              <a:rPr kumimoji="0" lang="ru-RU" sz="2800" b="1" i="0" u="none" strike="noStrike" kern="0" normalizeH="0" baseline="0" noProof="0" dirty="0">
                <a:ln/>
                <a:solidFill>
                  <a:schemeClr val="accent4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при оформлении на Южном ЦЭД товаров с предъявлением СТ-1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1A73AAD6-2E09-4811-BC52-14EC426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595241"/>
              </p:ext>
            </p:extLst>
          </p:nvPr>
        </p:nvGraphicFramePr>
        <p:xfrm>
          <a:off x="4453377" y="1374995"/>
          <a:ext cx="7529616" cy="537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9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B683896-2FCC-4121-9878-E8E8C1AA633A}"/>
              </a:ext>
            </a:extLst>
          </p:cNvPr>
          <p:cNvSpPr txBox="1"/>
          <p:nvPr/>
        </p:nvSpPr>
        <p:spPr>
          <a:xfrm>
            <a:off x="754144" y="147940"/>
            <a:ext cx="11037262" cy="1561118"/>
          </a:xfrm>
          <a:prstGeom prst="rect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vert="horz" lIns="91440" tIns="45720" rIns="91440" bIns="45720" rtlCol="0" anchor="t">
            <a:normAutofit/>
            <a:sp3d extrusionH="57150" prstMaterial="softEdge">
              <a:bevelT w="25400" h="38100"/>
            </a:sp3d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Особенности</a:t>
            </a:r>
            <a:r>
              <a:rPr kumimoji="0" lang="en-US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работы  таможенных </a:t>
            </a:r>
            <a:r>
              <a:rPr kumimoji="0" lang="en-US" sz="3200" b="1" i="0" u="none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постов</a:t>
            </a:r>
            <a:r>
              <a:rPr kumimoji="0" lang="en-US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фактического</a:t>
            </a:r>
            <a:r>
              <a:rPr kumimoji="0" lang="en-US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контроля</a:t>
            </a:r>
            <a:r>
              <a:rPr kumimoji="0" lang="en-US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1" i="0" u="sng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требующего</a:t>
            </a:r>
            <a:r>
              <a:rPr kumimoji="0" lang="en-US" sz="3200" b="1" i="0" u="sng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внимания</a:t>
            </a:r>
            <a:r>
              <a:rPr kumimoji="0" lang="en-US" sz="3200" b="1" i="0" u="sng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при</a:t>
            </a:r>
            <a:r>
              <a:rPr kumimoji="0" lang="en-US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организации</a:t>
            </a:r>
            <a:r>
              <a:rPr kumimoji="0" lang="en-US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таможенного</a:t>
            </a:r>
            <a:r>
              <a:rPr kumimoji="0" lang="en-US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normalizeH="0" baseline="0" noProof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оформления</a:t>
            </a:r>
            <a:r>
              <a:rPr kumimoji="0" lang="en-US" sz="3200" b="1" i="0" u="none" strike="noStrike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45BE6A-71E3-4E2B-9616-248F44FA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1A73AAD6-2E09-4811-BC52-14EC426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66986"/>
              </p:ext>
            </p:extLst>
          </p:nvPr>
        </p:nvGraphicFramePr>
        <p:xfrm>
          <a:off x="224487" y="1527142"/>
          <a:ext cx="11688839" cy="518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1185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2367</Words>
  <Application>Microsoft Office PowerPoint</Application>
  <PresentationFormat>Широкоэкранный</PresentationFormat>
  <Paragraphs>267</Paragraphs>
  <Slides>24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Helvetica</vt:lpstr>
      <vt:lpstr>Symbol</vt:lpstr>
      <vt:lpstr>Tahoma</vt:lpstr>
      <vt:lpstr>Times New Roman</vt:lpstr>
      <vt:lpstr>Trebuchet MS</vt:lpstr>
      <vt:lpstr>Wingdings</vt:lpstr>
      <vt:lpstr>Wingdings 3</vt:lpstr>
      <vt:lpstr>Аспект</vt:lpstr>
      <vt:lpstr>Темы для обсуждения:</vt:lpstr>
      <vt:lpstr>В результате реформирования системы таможенных органов декларационный массив Юга России  с 15 сентября 2020 г. сконцентрирован в двух центрах электронного декларирования –   -Южный ЦЭД, подчиненном Южной электронной таможне,  -Новороссийский ЦЭД, подчиненном Новороссийской таможне.</vt:lpstr>
      <vt:lpstr>Реформирование системы таможенных органов ЮТУ в 2020-2021 год</vt:lpstr>
      <vt:lpstr>Презентация PowerPoint</vt:lpstr>
      <vt:lpstr>С 1 октября 2020 года Миллеровская и Таганрогская таможни реорганизованы путём присоединения к Ростовской таможне.</vt:lpstr>
      <vt:lpstr>Миллеровская и Таганрогская таможни реорганизованы путём присоединения к Ростовской таможне.</vt:lpstr>
      <vt:lpstr>Презентация PowerPoint</vt:lpstr>
      <vt:lpstr>Презентация PowerPoint</vt:lpstr>
      <vt:lpstr>Презентация PowerPoint</vt:lpstr>
      <vt:lpstr>Таможенные процедуры</vt:lpstr>
      <vt:lpstr>Заявление сведений в декларации на товары</vt:lpstr>
      <vt:lpstr>Реэкспорт</vt:lpstr>
      <vt:lpstr>Реэкспорт</vt:lpstr>
      <vt:lpstr>Валютный контроль</vt:lpstr>
      <vt:lpstr>Таможенный склад</vt:lpstr>
      <vt:lpstr>Таможенный склад</vt:lpstr>
      <vt:lpstr>Таможенный склад-распределительных центр ООО «ВЭД Юг ТЛТ»</vt:lpstr>
      <vt:lpstr>Презентация PowerPoint</vt:lpstr>
      <vt:lpstr>Презентация PowerPoint</vt:lpstr>
      <vt:lpstr>Маркировка Требования обязательной маркировки знаком ЕАС регламентируются Решением КТС № 711 от 15.07.2011. </vt:lpstr>
      <vt:lpstr>Рекомендации участникам ВЭД</vt:lpstr>
      <vt:lpstr>Метод 1 – подтверждающие документы</vt:lpstr>
      <vt:lpstr>Таможенный контроль после выпуска товаров</vt:lpstr>
      <vt:lpstr>СПАСИБО ЗА ВНИМАНИЕ Заместитель директора Ишанов Иван тел.+79897121112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Темы для обсуждения:</dc:title>
  <dc:creator>Иван</dc:creator>
  <cp:lastModifiedBy>Иван Ишанов</cp:lastModifiedBy>
  <cp:revision>14</cp:revision>
  <dcterms:created xsi:type="dcterms:W3CDTF">2021-01-31T17:53:26Z</dcterms:created>
  <dcterms:modified xsi:type="dcterms:W3CDTF">2021-02-01T20:03:14Z</dcterms:modified>
</cp:coreProperties>
</file>